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56" r:id="rId2"/>
    <p:sldId id="361" r:id="rId3"/>
    <p:sldId id="403" r:id="rId4"/>
    <p:sldId id="404" r:id="rId5"/>
    <p:sldId id="405" r:id="rId6"/>
    <p:sldId id="406" r:id="rId7"/>
    <p:sldId id="291" r:id="rId8"/>
    <p:sldId id="294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71" r:id="rId17"/>
    <p:sldId id="372" r:id="rId18"/>
    <p:sldId id="373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7" r:id="rId31"/>
    <p:sldId id="388" r:id="rId32"/>
    <p:sldId id="389" r:id="rId33"/>
    <p:sldId id="391" r:id="rId34"/>
    <p:sldId id="322" r:id="rId35"/>
    <p:sldId id="407" r:id="rId36"/>
    <p:sldId id="282" r:id="rId37"/>
    <p:sldId id="324" r:id="rId38"/>
    <p:sldId id="339" r:id="rId39"/>
    <p:sldId id="340" r:id="rId40"/>
    <p:sldId id="341" r:id="rId41"/>
    <p:sldId id="342" r:id="rId42"/>
    <p:sldId id="352" r:id="rId43"/>
    <p:sldId id="353" r:id="rId44"/>
    <p:sldId id="348" r:id="rId45"/>
    <p:sldId id="344" r:id="rId46"/>
    <p:sldId id="345" r:id="rId47"/>
    <p:sldId id="270" r:id="rId4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8" autoAdjust="0"/>
    <p:restoredTop sz="94660"/>
  </p:normalViewPr>
  <p:slideViewPr>
    <p:cSldViewPr>
      <p:cViewPr varScale="1">
        <p:scale>
          <a:sx n="61" d="100"/>
          <a:sy n="61" d="100"/>
        </p:scale>
        <p:origin x="1491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7" Type="http://schemas.openxmlformats.org/officeDocument/2006/relationships/image" Target="../media/image84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7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image" Target="../media/image71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CE940-8BA6-4B8D-ACF6-A9685C52E833}" type="datetimeFigureOut">
              <a:rPr lang="el-GR" smtClean="0"/>
              <a:t>13/10/2019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EMP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A2FC3-578D-421A-972E-D0AF2B8EB07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0136524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5C1A2-9B00-4C4E-9BA0-21E56E6EAB2A}" type="datetimeFigureOut">
              <a:rPr lang="el-GR" smtClean="0"/>
              <a:t>13/10/2019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smtClean="0"/>
              <a:t>EMP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F1C28-0E4E-4F45-A425-7BD80A9C692D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6355490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EMP</a:t>
            </a: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7301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D3D4B-A057-46E6-A9A2-4E1C07ED17E1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688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FFF31-1997-45AA-832A-A9A95BC7A2E4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0211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6F90-C474-4E9A-8C29-27F5C107F963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78116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839BC-CC3B-4324-822B-D76ABEBAD7EF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58621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DE1-61E2-42F4-9826-F0557347B427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4591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CB85C-7FCC-4CD7-8AF8-521F1D1FE7E6}" type="datetime1">
              <a:rPr lang="el-GR" smtClean="0"/>
              <a:t>13/10/2019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5200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A1E5-2CD0-41FF-80DB-C0E8DC133D17}" type="datetime1">
              <a:rPr lang="el-GR" smtClean="0"/>
              <a:t>13/10/2019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04119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6ABB7-9A4A-4718-A4BD-2CC9CBD38C7A}" type="datetime1">
              <a:rPr lang="el-GR" smtClean="0"/>
              <a:t>13/10/2019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2096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294F1-9717-49CF-B3AD-0DB8D707FCC0}" type="datetime1">
              <a:rPr lang="el-GR" smtClean="0"/>
              <a:t>13/10/2019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6140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B6ABC-0F9C-4C3F-9356-4C562570CD1F}" type="datetime1">
              <a:rPr lang="el-GR" smtClean="0"/>
              <a:t>13/10/2019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9554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334BA-3278-4EAF-8968-1EA03B9ACE73}" type="datetime1">
              <a:rPr lang="el-GR" smtClean="0"/>
              <a:t>13/10/2019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63324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3EB20-62C5-428C-89E7-6E2D13B9FCF6}" type="datetime1">
              <a:rPr lang="el-GR" smtClean="0"/>
              <a:t>13/10/2019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A9F7C-D2CD-4B0C-BEDF-A1BD1B86F411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3998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8.wmf"/><Relationship Id="rId19" Type="http://schemas.openxmlformats.org/officeDocument/2006/relationships/image" Target="../media/image33.png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45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49.png"/><Relationship Id="rId7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6.wmf"/><Relationship Id="rId10" Type="http://schemas.openxmlformats.org/officeDocument/2006/relationships/image" Target="../media/image50.png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image" Target="../media/image61.png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3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73.wmf"/><Relationship Id="rId18" Type="http://schemas.openxmlformats.org/officeDocument/2006/relationships/image" Target="../media/image75.wmf"/><Relationship Id="rId3" Type="http://schemas.openxmlformats.org/officeDocument/2006/relationships/image" Target="../media/image78.png"/><Relationship Id="rId21" Type="http://schemas.openxmlformats.org/officeDocument/2006/relationships/oleObject" Target="../embeddings/oleObject50.bin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45.bin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7.bin"/><Relationship Id="rId20" Type="http://schemas.openxmlformats.org/officeDocument/2006/relationships/image" Target="../media/image76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72.wmf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10" Type="http://schemas.openxmlformats.org/officeDocument/2006/relationships/oleObject" Target="../embeddings/oleObject44.bin"/><Relationship Id="rId19" Type="http://schemas.openxmlformats.org/officeDocument/2006/relationships/oleObject" Target="../embeddings/oleObject49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46.bin"/><Relationship Id="rId22" Type="http://schemas.openxmlformats.org/officeDocument/2006/relationships/image" Target="../media/image77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82.wmf"/><Relationship Id="rId3" Type="http://schemas.openxmlformats.org/officeDocument/2006/relationships/image" Target="../media/image85.tiff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8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71.wmf"/><Relationship Id="rId5" Type="http://schemas.openxmlformats.org/officeDocument/2006/relationships/image" Target="../media/image79.wmf"/><Relationship Id="rId15" Type="http://schemas.openxmlformats.org/officeDocument/2006/relationships/image" Target="../media/image83.wmf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56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90.wmf"/><Relationship Id="rId3" Type="http://schemas.openxmlformats.org/officeDocument/2006/relationships/image" Target="../media/image91.png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9.bin"/><Relationship Id="rId11" Type="http://schemas.openxmlformats.org/officeDocument/2006/relationships/image" Target="../media/image89.wmf"/><Relationship Id="rId5" Type="http://schemas.openxmlformats.org/officeDocument/2006/relationships/image" Target="../media/image86.wmf"/><Relationship Id="rId10" Type="http://schemas.openxmlformats.org/officeDocument/2006/relationships/oleObject" Target="../embeddings/oleObject61.bin"/><Relationship Id="rId4" Type="http://schemas.openxmlformats.org/officeDocument/2006/relationships/oleObject" Target="../embeddings/oleObject58.bin"/><Relationship Id="rId9" Type="http://schemas.openxmlformats.org/officeDocument/2006/relationships/image" Target="../media/image88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92.wmf"/><Relationship Id="rId4" Type="http://schemas.openxmlformats.org/officeDocument/2006/relationships/oleObject" Target="../embeddings/oleObject6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oleObject" Target="../embeddings/oleObject64.bin"/><Relationship Id="rId7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9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7" Type="http://schemas.openxmlformats.org/officeDocument/2006/relationships/image" Target="../media/image9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110.wmf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79.bin"/><Relationship Id="rId3" Type="http://schemas.openxmlformats.org/officeDocument/2006/relationships/image" Target="../media/image118.png"/><Relationship Id="rId21" Type="http://schemas.openxmlformats.org/officeDocument/2006/relationships/image" Target="../media/image114.wmf"/><Relationship Id="rId7" Type="http://schemas.openxmlformats.org/officeDocument/2006/relationships/image" Target="../media/image107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112.wmf"/><Relationship Id="rId25" Type="http://schemas.openxmlformats.org/officeDocument/2006/relationships/image" Target="../media/image116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109.wmf"/><Relationship Id="rId24" Type="http://schemas.openxmlformats.org/officeDocument/2006/relationships/oleObject" Target="../embeddings/oleObject78.bin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23" Type="http://schemas.openxmlformats.org/officeDocument/2006/relationships/image" Target="../media/image115.wmf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113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Relationship Id="rId27" Type="http://schemas.openxmlformats.org/officeDocument/2006/relationships/image" Target="../media/image117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oleObject" Target="../embeddings/oleObject85.bin"/><Relationship Id="rId3" Type="http://schemas.openxmlformats.org/officeDocument/2006/relationships/oleObject" Target="../embeddings/oleObject80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1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20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0" Type="http://schemas.openxmlformats.org/officeDocument/2006/relationships/image" Target="../media/image122.wmf"/><Relationship Id="rId4" Type="http://schemas.openxmlformats.org/officeDocument/2006/relationships/image" Target="../media/image119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124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3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2.wmf"/><Relationship Id="rId3" Type="http://schemas.openxmlformats.org/officeDocument/2006/relationships/image" Target="../media/image13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8.wmf"/><Relationship Id="rId3" Type="http://schemas.openxmlformats.org/officeDocument/2006/relationships/image" Target="../media/image19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2000" y="512704"/>
            <a:ext cx="8640000" cy="252000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0"/>
            <a:tileRect/>
          </a:gra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3" name="TextBox 2"/>
          <p:cNvSpPr txBox="1"/>
          <p:nvPr/>
        </p:nvSpPr>
        <p:spPr>
          <a:xfrm>
            <a:off x="611560" y="2348880"/>
            <a:ext cx="8280440" cy="3527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l-GR" b="1" dirty="0" smtClean="0"/>
              <a:t>ΕΘΝΙΚΟ ΜΕΤΣΟΒΙΟ ΠΟΛΥΤΕΧΝΕΙΟ</a:t>
            </a:r>
            <a:endParaRPr lang="el-GR" dirty="0"/>
          </a:p>
          <a:p>
            <a:pPr algn="ctr">
              <a:lnSpc>
                <a:spcPct val="120000"/>
              </a:lnSpc>
            </a:pPr>
            <a:r>
              <a:rPr lang="el-GR" dirty="0" smtClean="0"/>
              <a:t>ΣΧΟΛΗ ΠΟΛΙΤΙΚΩΝ ΜΗΧΑΝΙΚΩΝ</a:t>
            </a:r>
            <a:endParaRPr lang="el-GR" dirty="0"/>
          </a:p>
          <a:p>
            <a:pPr algn="ctr"/>
            <a:endParaRPr lang="en-US" dirty="0"/>
          </a:p>
          <a:p>
            <a:pPr algn="ctr"/>
            <a:r>
              <a:rPr lang="el-GR" sz="2000" b="1" dirty="0" smtClean="0"/>
              <a:t>Λεία Προσομοιώματα Πλαστικότητας &amp; Βλαβών στην </a:t>
            </a:r>
          </a:p>
          <a:p>
            <a:pPr algn="ctr"/>
            <a:r>
              <a:rPr lang="el-GR" sz="2000" b="1" dirty="0" smtClean="0"/>
              <a:t>Αντισεισμική Μηχανική</a:t>
            </a:r>
            <a:endParaRPr lang="en-US" sz="2000" b="1" dirty="0" smtClean="0"/>
          </a:p>
          <a:p>
            <a:pPr algn="ctr"/>
            <a:endParaRPr lang="en-US" sz="2000" b="1" dirty="0"/>
          </a:p>
          <a:p>
            <a:pPr algn="ctr"/>
            <a:endParaRPr lang="en-US" sz="2000" b="1" dirty="0" smtClean="0"/>
          </a:p>
          <a:p>
            <a:pPr algn="ctr"/>
            <a:r>
              <a:rPr lang="el-GR" sz="2000" b="1" dirty="0" smtClean="0"/>
              <a:t>Βλάσης Κουμούσης</a:t>
            </a:r>
          </a:p>
          <a:p>
            <a:pPr algn="ctr"/>
            <a:r>
              <a:rPr lang="el-GR" sz="1600" dirty="0"/>
              <a:t>ΕΡΓΑΣΤΗΡΙΟ ΣΤΑΤΙΚΗΣ ΚΑΙ ΑΝΤΙΣΕΙΣΜΙΚΩΝ </a:t>
            </a:r>
            <a:r>
              <a:rPr lang="el-GR" sz="1600" dirty="0" smtClean="0"/>
              <a:t>ΕΡΕΥΝΩΝ</a:t>
            </a:r>
            <a:endParaRPr lang="en-US" sz="1600" dirty="0" smtClean="0"/>
          </a:p>
          <a:p>
            <a:pPr algn="ctr"/>
            <a:r>
              <a:rPr lang="el-GR" sz="1600" dirty="0" smtClean="0"/>
              <a:t>σε συνεργασία </a:t>
            </a:r>
            <a:endParaRPr lang="el-GR" sz="1600" dirty="0" smtClean="0"/>
          </a:p>
          <a:p>
            <a:pPr algn="ctr"/>
            <a:r>
              <a:rPr lang="el-GR" sz="1600" dirty="0" smtClean="0"/>
              <a:t>Α. </a:t>
            </a:r>
            <a:r>
              <a:rPr lang="el-GR" sz="1600" dirty="0" err="1" smtClean="0"/>
              <a:t>Χαραλαμπάκη</a:t>
            </a:r>
            <a:r>
              <a:rPr lang="el-GR" sz="1600" dirty="0" smtClean="0"/>
              <a:t>, </a:t>
            </a:r>
            <a:r>
              <a:rPr lang="el-GR" sz="1600" dirty="0" smtClean="0"/>
              <a:t>Σ. Τριανταφύλλου, Η. </a:t>
            </a:r>
            <a:r>
              <a:rPr lang="el-GR" sz="1600" dirty="0" err="1" smtClean="0"/>
              <a:t>Γκιμούση</a:t>
            </a:r>
            <a:r>
              <a:rPr lang="el-GR" sz="1600" dirty="0" smtClean="0"/>
              <a:t>, </a:t>
            </a:r>
            <a:r>
              <a:rPr lang="el-GR" sz="1600" dirty="0" smtClean="0"/>
              <a:t>Α. </a:t>
            </a:r>
            <a:r>
              <a:rPr lang="el-GR" sz="1600" dirty="0" smtClean="0"/>
              <a:t>Μωυσίδη</a:t>
            </a:r>
            <a:endParaRPr lang="en-US" sz="1600" dirty="0"/>
          </a:p>
          <a:p>
            <a:pPr algn="ctr"/>
            <a:r>
              <a:rPr lang="el-GR" sz="1400" dirty="0"/>
              <a:t>Διδάκτορες ΕΜΠ </a:t>
            </a:r>
          </a:p>
        </p:txBody>
      </p:sp>
      <p:sp>
        <p:nvSpPr>
          <p:cNvPr id="7" name="Rectangle 6"/>
          <p:cNvSpPr/>
          <p:nvPr/>
        </p:nvSpPr>
        <p:spPr>
          <a:xfrm>
            <a:off x="223400" y="6093296"/>
            <a:ext cx="8640000" cy="252000"/>
          </a:xfrm>
          <a:prstGeom prst="rect">
            <a:avLst/>
          </a:prstGeom>
          <a:gradFill flip="none" rotWithShape="1">
            <a:gsLst>
              <a:gs pos="100000">
                <a:schemeClr val="accent6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0"/>
            <a:tileRect/>
          </a:gradFill>
          <a:ln w="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8" name="Picture 7" descr="C:\Users\Ilias\Pictures\NTUA-CVSP_pyrforos_res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2" t="14986" r="28507" b="16077"/>
          <a:stretch/>
        </p:blipFill>
        <p:spPr bwMode="auto">
          <a:xfrm>
            <a:off x="4003650" y="1052736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345296"/>
            <a:ext cx="835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1400" dirty="0" smtClean="0"/>
              <a:t>4</a:t>
            </a:r>
            <a:r>
              <a:rPr lang="el-GR" sz="1400" baseline="30000" dirty="0" smtClean="0"/>
              <a:t>ο</a:t>
            </a:r>
            <a:r>
              <a:rPr lang="el-GR" sz="1400" dirty="0" smtClean="0"/>
              <a:t> Πανελλήνιο Συνέδριο Αντισεισμικής Μηχανικής &amp; Τεχνικής Σεισμολογίας ΑΘΗΝΑ 5-7.09.19</a:t>
            </a: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252075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5289" y="1043444"/>
            <a:ext cx="214245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Νόμος αποσύζευξης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Συνάρτηση διαρροής</a:t>
            </a:r>
            <a:r>
              <a:rPr lang="en-US" dirty="0" smtClean="0">
                <a:latin typeface="+mn-lt"/>
                <a:cs typeface="+mn-cs"/>
              </a:rPr>
              <a:t>: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Ισοτροπική κράτυνσης</a:t>
            </a:r>
            <a:r>
              <a:rPr lang="en-US" dirty="0"/>
              <a:t>:</a:t>
            </a:r>
            <a:r>
              <a:rPr lang="en-US" dirty="0" smtClean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Πλαστική ροή</a:t>
            </a:r>
            <a:r>
              <a:rPr lang="en-US" dirty="0" smtClean="0">
                <a:latin typeface="+mn-lt"/>
                <a:cs typeface="+mn-cs"/>
              </a:rPr>
              <a:t>: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Κράτυνση κατά </a:t>
            </a:r>
            <a:r>
              <a:rPr lang="en-US" dirty="0" smtClean="0">
                <a:latin typeface="+mn-lt"/>
                <a:cs typeface="+mn-cs"/>
              </a:rPr>
              <a:t>AF (</a:t>
            </a:r>
            <a:r>
              <a:rPr lang="en-US" sz="1400" dirty="0" smtClean="0">
                <a:latin typeface="+mn-lt"/>
                <a:cs typeface="+mn-cs"/>
              </a:rPr>
              <a:t>Armstrong Frederick</a:t>
            </a:r>
            <a:r>
              <a:rPr lang="en-US" dirty="0" smtClean="0">
                <a:latin typeface="+mn-lt"/>
                <a:cs typeface="+mn-cs"/>
              </a:rPr>
              <a:t>):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Συνθήκη της συνέπειας</a:t>
            </a:r>
            <a:r>
              <a:rPr lang="en-US" dirty="0" smtClean="0">
                <a:latin typeface="+mn-lt"/>
                <a:cs typeface="+mn-cs"/>
              </a:rPr>
              <a:t>: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2129731" y="1330718"/>
          <a:ext cx="1290141" cy="4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4" name="Equation" r:id="rId3" imgW="799920" imgH="266400" progId="Equation.DSMT4">
                  <p:embed/>
                </p:oleObj>
              </mc:Choice>
              <mc:Fallback>
                <p:oleObj name="Equation" r:id="rId3" imgW="799920" imgH="266400" progId="Equation.DSMT4">
                  <p:embed/>
                  <p:pic>
                    <p:nvPicPr>
                      <p:cNvPr id="18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9731" y="1330718"/>
                        <a:ext cx="1290141" cy="43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092201" y="2152789"/>
          <a:ext cx="22637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5" name="Equation" r:id="rId5" imgW="1434960" imgH="228600" progId="Equation.DSMT4">
                  <p:embed/>
                </p:oleObj>
              </mc:Choice>
              <mc:Fallback>
                <p:oleObj name="Equation" r:id="rId5" imgW="1434960" imgH="228600" progId="Equation.DSMT4">
                  <p:embed/>
                  <p:pic>
                    <p:nvPicPr>
                      <p:cNvPr id="2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2201" y="2152789"/>
                        <a:ext cx="2263775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082502" y="2802036"/>
          <a:ext cx="10493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6" name="Equation" r:id="rId7" imgW="647640" imgH="190440" progId="Equation.DSMT4">
                  <p:embed/>
                </p:oleObj>
              </mc:Choice>
              <mc:Fallback>
                <p:oleObj name="Equation" r:id="rId7" imgW="647640" imgH="19044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2502" y="2802036"/>
                        <a:ext cx="1049338" cy="30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2051720" y="3295749"/>
          <a:ext cx="2379662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7" name="Equation" r:id="rId9" imgW="1498320" imgH="368280" progId="Equation.DSMT4">
                  <p:embed/>
                </p:oleObj>
              </mc:Choice>
              <mc:Fallback>
                <p:oleObj name="Equation" r:id="rId9" imgW="1498320" imgH="368280" progId="Equation.DSMT4">
                  <p:embed/>
                  <p:pic>
                    <p:nvPicPr>
                      <p:cNvPr id="2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3295749"/>
                        <a:ext cx="2379662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2018283" y="4148758"/>
          <a:ext cx="26257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8" name="Equation" r:id="rId11" imgW="1562040" imgH="215640" progId="Equation.DSMT4">
                  <p:embed/>
                </p:oleObj>
              </mc:Choice>
              <mc:Fallback>
                <p:oleObj name="Equation" r:id="rId11" imgW="1562040" imgH="215640" progId="Equation.DSMT4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8283" y="4148758"/>
                        <a:ext cx="2625725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2000126" y="4618136"/>
          <a:ext cx="235585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9" name="Equation" r:id="rId13" imgW="1485720" imgH="495000" progId="Equation.DSMT4">
                  <p:embed/>
                </p:oleObj>
              </mc:Choice>
              <mc:Fallback>
                <p:oleObj name="Equation" r:id="rId13" imgW="1485720" imgH="495000" progId="Equation.DSMT4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126" y="4618136"/>
                        <a:ext cx="2355850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295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31" name="Right Brace 30"/>
          <p:cNvSpPr/>
          <p:nvPr/>
        </p:nvSpPr>
        <p:spPr>
          <a:xfrm>
            <a:off x="4572000" y="1115451"/>
            <a:ext cx="360040" cy="4221475"/>
          </a:xfrm>
          <a:prstGeom prst="rightBrace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240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cxnSp>
        <p:nvCxnSpPr>
          <p:cNvPr id="10244" name="Straight Connector 10243"/>
          <p:cNvCxnSpPr/>
          <p:nvPr/>
        </p:nvCxnSpPr>
        <p:spPr>
          <a:xfrm>
            <a:off x="467544" y="5589240"/>
            <a:ext cx="8424936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48" name="Object 10247"/>
          <p:cNvGraphicFramePr>
            <a:graphicFrameLocks noChangeAspect="1"/>
          </p:cNvGraphicFramePr>
          <p:nvPr>
            <p:extLst/>
          </p:nvPr>
        </p:nvGraphicFramePr>
        <p:xfrm>
          <a:off x="5876925" y="5625108"/>
          <a:ext cx="277018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20" name="Equation" r:id="rId15" imgW="1714320" imgH="419040" progId="Equation.DSMT4">
                  <p:embed/>
                </p:oleObj>
              </mc:Choice>
              <mc:Fallback>
                <p:oleObj name="Equation" r:id="rId15" imgW="1714320" imgH="419040" progId="Equation.DSMT4">
                  <p:embed/>
                  <p:pic>
                    <p:nvPicPr>
                      <p:cNvPr id="10248" name="Object 102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6925" y="5625108"/>
                        <a:ext cx="2770188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TextBox 10249"/>
          <p:cNvSpPr txBox="1"/>
          <p:nvPr/>
        </p:nvSpPr>
        <p:spPr>
          <a:xfrm>
            <a:off x="971600" y="5834882"/>
            <a:ext cx="3534171" cy="330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graphicFrame>
        <p:nvGraphicFramePr>
          <p:cNvPr id="10241" name="Object 10240"/>
          <p:cNvGraphicFramePr>
            <a:graphicFrameLocks noChangeAspect="1"/>
          </p:cNvGraphicFramePr>
          <p:nvPr>
            <p:extLst/>
          </p:nvPr>
        </p:nvGraphicFramePr>
        <p:xfrm>
          <a:off x="2774950" y="5791795"/>
          <a:ext cx="12509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21" name="Equation" r:id="rId17" imgW="774360" imgH="215640" progId="Equation.DSMT4">
                  <p:embed/>
                </p:oleObj>
              </mc:Choice>
              <mc:Fallback>
                <p:oleObj name="Equation" r:id="rId17" imgW="774360" imgH="215640" progId="Equation.DSMT4">
                  <p:embed/>
                  <p:pic>
                    <p:nvPicPr>
                      <p:cNvPr id="10241" name="Object 102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4950" y="5791795"/>
                        <a:ext cx="1250950" cy="352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Box 10246"/>
          <p:cNvSpPr txBox="1"/>
          <p:nvPr/>
        </p:nvSpPr>
        <p:spPr>
          <a:xfrm>
            <a:off x="393155" y="5791039"/>
            <a:ext cx="403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Plastic strain evolution</a:t>
            </a:r>
            <a:r>
              <a:rPr lang="en-US" sz="1400" b="1" dirty="0" smtClean="0"/>
              <a:t>:</a:t>
            </a:r>
            <a:endParaRPr lang="el-GR" sz="1400" b="1" dirty="0"/>
          </a:p>
        </p:txBody>
      </p:sp>
      <p:sp>
        <p:nvSpPr>
          <p:cNvPr id="10251" name="Rounded Rectangle 10250"/>
          <p:cNvSpPr/>
          <p:nvPr/>
        </p:nvSpPr>
        <p:spPr>
          <a:xfrm>
            <a:off x="467544" y="5861825"/>
            <a:ext cx="4364660" cy="351443"/>
          </a:xfrm>
          <a:prstGeom prst="roundRect">
            <a:avLst/>
          </a:prstGeom>
          <a:noFill/>
          <a:ln cap="rnd">
            <a:solidFill>
              <a:schemeClr val="accent5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3" name="Rectangle 32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34" name="Rectangle 33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37" name="TextBox 36"/>
          <p:cNvSpPr txBox="1"/>
          <p:nvPr/>
        </p:nvSpPr>
        <p:spPr>
          <a:xfrm>
            <a:off x="107504" y="47667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Μονοδιάστατη πλαστικότητα ανεξάρτητη του ρυθμού μεταβολής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849" name="Picture 609" descr="C:\Users\Ilias\Documents\Phd Thesis\Presentation\figures\s_e_b_e_r_e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537" y="1809594"/>
            <a:ext cx="4164611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7243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2204" y="908720"/>
            <a:ext cx="6376020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>
                <a:latin typeface="+mn-lt"/>
                <a:cs typeface="+mn-cs"/>
              </a:rPr>
              <a:t>Γενική περίπτωση</a:t>
            </a:r>
            <a:r>
              <a:rPr lang="en-US" sz="2200" dirty="0" smtClean="0">
                <a:latin typeface="+mn-lt"/>
                <a:cs typeface="+mn-cs"/>
              </a:rPr>
              <a:t>: </a:t>
            </a:r>
            <a:endParaRPr lang="en-US" sz="2200" dirty="0">
              <a:latin typeface="+mn-lt"/>
              <a:cs typeface="+mn-cs"/>
            </a:endParaRP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l-GR" sz="2000" dirty="0"/>
              <a:t>ε</a:t>
            </a:r>
            <a:r>
              <a:rPr lang="el-GR" sz="2000" dirty="0" smtClean="0"/>
              <a:t>λαστική/πλαστική συνάρτηση «διακόπτης»</a:t>
            </a:r>
            <a:r>
              <a:rPr lang="en-US" sz="2000" dirty="0" smtClean="0">
                <a:latin typeface="+mn-lt"/>
                <a:cs typeface="+mn-cs"/>
              </a:rPr>
              <a:t>:</a:t>
            </a:r>
          </a:p>
          <a:p>
            <a:pPr lvl="1">
              <a:lnSpc>
                <a:spcPct val="150000"/>
              </a:lnSpc>
              <a:spcAft>
                <a:spcPts val="1800"/>
              </a:spcAft>
              <a:defRPr/>
            </a:pPr>
            <a:endParaRPr lang="en-US" sz="2000" dirty="0" smtClean="0">
              <a:latin typeface="+mn-lt"/>
              <a:cs typeface="+mn-cs"/>
            </a:endParaRPr>
          </a:p>
          <a:p>
            <a:pPr marL="800100" lvl="1" indent="-3429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l-GR" sz="2000" dirty="0" smtClean="0"/>
              <a:t>συνάρτηση </a:t>
            </a:r>
            <a:r>
              <a:rPr lang="el-GR" sz="2000" dirty="0"/>
              <a:t>«διακόπτης</a:t>
            </a:r>
            <a:r>
              <a:rPr lang="el-GR" sz="2000" dirty="0" smtClean="0"/>
              <a:t>» φόρτισης/αποφόρτισης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823270" y="1052513"/>
          <a:ext cx="193833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29" name="Equation" r:id="rId3" imgW="1180800" imgH="215640" progId="Equation.DSMT4">
                  <p:embed/>
                </p:oleObj>
              </mc:Choice>
              <mc:Fallback>
                <p:oleObj name="Equation" r:id="rId3" imgW="1180800" imgH="21564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3270" y="1052513"/>
                        <a:ext cx="1938337" cy="360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331640" y="2041708"/>
          <a:ext cx="2513013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0" name="Equation" r:id="rId5" imgW="1549080" imgH="457200" progId="Equation.DSMT4">
                  <p:embed/>
                </p:oleObj>
              </mc:Choice>
              <mc:Fallback>
                <p:oleObj name="Equation" r:id="rId5" imgW="1549080" imgH="45720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041708"/>
                        <a:ext cx="2513013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447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5" name="TextBox 14"/>
          <p:cNvSpPr txBox="1"/>
          <p:nvPr/>
        </p:nvSpPr>
        <p:spPr>
          <a:xfrm>
            <a:off x="3807768" y="206084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e</a:t>
            </a:r>
            <a:r>
              <a:rPr lang="en-US" i="1" dirty="0" smtClean="0"/>
              <a:t>lastic phase </a:t>
            </a:r>
            <a:endParaRPr lang="el-GR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807768" y="241159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plastic flow</a:t>
            </a:r>
            <a:r>
              <a:rPr lang="en-US" dirty="0" smtClean="0"/>
              <a:t> </a:t>
            </a:r>
            <a:endParaRPr lang="el-GR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5226497" y="2018011"/>
          <a:ext cx="8016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1" name="Equation" r:id="rId7" imgW="495000" imgH="266400" progId="Equation.DSMT4">
                  <p:embed/>
                </p:oleObj>
              </mc:Choice>
              <mc:Fallback>
                <p:oleObj name="Equation" r:id="rId7" imgW="495000" imgH="26640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6497" y="2018011"/>
                        <a:ext cx="801688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339255" y="3539207"/>
          <a:ext cx="4960937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2" name="Equation" r:id="rId9" imgW="2920680" imgH="723600" progId="Equation.DSMT4">
                  <p:embed/>
                </p:oleObj>
              </mc:Choice>
              <mc:Fallback>
                <p:oleObj name="Equation" r:id="rId9" imgW="2920680" imgH="723600" progId="Equation.DSMT4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9255" y="3539207"/>
                        <a:ext cx="4960937" cy="1216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748979" y="402546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/>
              <a:t>αποφόρτιση</a:t>
            </a:r>
            <a:endParaRPr lang="el-GR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48979" y="4376211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 smtClean="0"/>
              <a:t>φόρτιση</a:t>
            </a:r>
            <a:endParaRPr lang="el-GR" dirty="0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4067944" y="4005064"/>
          <a:ext cx="80168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3" name="Equation" r:id="rId11" imgW="495000" imgH="266400" progId="Equation.DSMT4">
                  <p:embed/>
                </p:oleObj>
              </mc:Choice>
              <mc:Fallback>
                <p:oleObj name="Equation" r:id="rId11" imgW="495000" imgH="266400" progId="Equation.DSMT4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005064"/>
                        <a:ext cx="801688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3776828" y="4365352"/>
          <a:ext cx="17510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4" name="Equation" r:id="rId13" imgW="1079280" imgH="266400" progId="Equation.DSMT4">
                  <p:embed/>
                </p:oleObj>
              </mc:Choice>
              <mc:Fallback>
                <p:oleObj name="Equation" r:id="rId13" imgW="1079280" imgH="266400" progId="Equation.DSMT4">
                  <p:embed/>
                  <p:pic>
                    <p:nvPicPr>
                      <p:cNvPr id="2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828" y="4365352"/>
                        <a:ext cx="17510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41313" y="5082948"/>
            <a:ext cx="5295900" cy="5062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/>
              <a:t>Ελαστοπλαστική καταστατική σχέση</a:t>
            </a:r>
            <a:r>
              <a:rPr lang="en-US" sz="2000" b="1" dirty="0" smtClean="0"/>
              <a:t>:</a:t>
            </a:r>
            <a:endParaRPr lang="en-US" sz="2000" b="1" dirty="0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4856163" y="5229448"/>
          <a:ext cx="33575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5" name="Equation" r:id="rId15" imgW="2070000" imgH="266400" progId="Equation.DSMT4">
                  <p:embed/>
                </p:oleObj>
              </mc:Choice>
              <mc:Fallback>
                <p:oleObj name="Equation" r:id="rId15" imgW="2070000" imgH="266400" progId="Equation.DSMT4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163" y="5229448"/>
                        <a:ext cx="335756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7" name="Rounded Rectangle 26"/>
          <p:cNvSpPr/>
          <p:nvPr/>
        </p:nvSpPr>
        <p:spPr>
          <a:xfrm>
            <a:off x="683568" y="5185731"/>
            <a:ext cx="7560840" cy="432000"/>
          </a:xfrm>
          <a:prstGeom prst="roundRect">
            <a:avLst/>
          </a:prstGeom>
          <a:noFill/>
          <a:ln cap="rnd">
            <a:solidFill>
              <a:schemeClr val="accent5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9" name="Rectangle 28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30" name="Rectangle 29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32" name="TextBox 31"/>
          <p:cNvSpPr txBox="1"/>
          <p:nvPr/>
        </p:nvSpPr>
        <p:spPr>
          <a:xfrm>
            <a:off x="117104" y="483568"/>
            <a:ext cx="7839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Ομαλοποίηση των εξισώσεων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- Smoothening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739465" y="1052736"/>
            <a:ext cx="2264583" cy="391398"/>
          </a:xfrm>
          <a:prstGeom prst="roundRect">
            <a:avLst/>
          </a:prstGeom>
          <a:noFill/>
          <a:ln cap="rnd">
            <a:solidFill>
              <a:schemeClr val="accent5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8" name="TextBox 27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213772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107504" y="47667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Τροποποιήσεις για συμπεριφορά του χάλυβα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9699" name="Picture 3" descr="C:\Users\Ilias\Documents\Phd Thesis\Presentation\figures\yield_plateau &amp; Bausching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17152"/>
            <a:ext cx="472459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108520" y="1192102"/>
            <a:ext cx="4536504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Πλατό διαρροής και φαινόμενο </a:t>
            </a:r>
            <a:r>
              <a:rPr lang="en-US" b="1" dirty="0" smtClean="0"/>
              <a:t> </a:t>
            </a:r>
            <a:r>
              <a:rPr lang="en-US" b="1" dirty="0" err="1" smtClean="0"/>
              <a:t>Bauschinger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Κατώφλι</a:t>
            </a:r>
            <a:r>
              <a:rPr lang="en-US" dirty="0" smtClean="0"/>
              <a:t> </a:t>
            </a:r>
            <a:r>
              <a:rPr lang="el-GR" dirty="0" smtClean="0"/>
              <a:t>ε</a:t>
            </a:r>
            <a:r>
              <a:rPr lang="en-US" baseline="-25000" dirty="0" smtClean="0"/>
              <a:t>plat </a:t>
            </a:r>
            <a:r>
              <a:rPr lang="el-GR" baseline="-25000" dirty="0" smtClean="0"/>
              <a:t> </a:t>
            </a:r>
            <a:r>
              <a:rPr lang="el-GR" dirty="0" smtClean="0"/>
              <a:t>για το πλατό διαρροής</a:t>
            </a:r>
            <a:endParaRPr lang="en-US" baseline="-25000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1</a:t>
            </a:r>
            <a:r>
              <a:rPr lang="el-GR" baseline="30000" dirty="0" smtClean="0"/>
              <a:t>η</a:t>
            </a:r>
            <a:r>
              <a:rPr lang="el-GR" dirty="0" smtClean="0"/>
              <a:t> διαρροή</a:t>
            </a:r>
            <a:r>
              <a:rPr lang="en-US" dirty="0" smtClean="0"/>
              <a:t>: </a:t>
            </a:r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smtClean="0"/>
              <a:t>	</a:t>
            </a:r>
            <a:r>
              <a:rPr lang="el-GR" dirty="0" smtClean="0"/>
              <a:t>Επόμενες διαρροές</a:t>
            </a:r>
            <a:r>
              <a:rPr lang="en-US" dirty="0" smtClean="0"/>
              <a:t>:</a:t>
            </a:r>
            <a:endParaRPr lang="en-US" dirty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Η καμπύλη</a:t>
            </a:r>
            <a:r>
              <a:rPr lang="el-GR" dirty="0"/>
              <a:t> </a:t>
            </a:r>
            <a:r>
              <a:rPr lang="en-US" dirty="0" err="1" smtClean="0"/>
              <a:t>Bauschinger</a:t>
            </a:r>
            <a:r>
              <a:rPr lang="en-US" dirty="0" smtClean="0"/>
              <a:t> </a:t>
            </a:r>
            <a:r>
              <a:rPr lang="el-GR" dirty="0" smtClean="0"/>
              <a:t>εξαρτάται από το περιεχόμενο σε άνθρακα:</a:t>
            </a:r>
            <a:r>
              <a:rPr lang="en-US" dirty="0" smtClean="0"/>
              <a:t> </a:t>
            </a:r>
          </a:p>
          <a:p>
            <a:pPr marL="1350963" lvl="4" indent="-350838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Χ</a:t>
            </a:r>
            <a:r>
              <a:rPr lang="el-GR" dirty="0"/>
              <a:t>ά</a:t>
            </a:r>
            <a:r>
              <a:rPr lang="el-GR" dirty="0" smtClean="0"/>
              <a:t>λυβες χαμηλής περιεκτικότητας σε άνθρακα</a:t>
            </a:r>
            <a:r>
              <a:rPr lang="en-US" dirty="0" smtClean="0"/>
              <a:t>:</a:t>
            </a:r>
            <a:r>
              <a:rPr lang="el-GR" dirty="0" smtClean="0"/>
              <a:t> απότομη καμπύλη, </a:t>
            </a:r>
            <a:r>
              <a:rPr lang="en-US" dirty="0" smtClean="0"/>
              <a:t>   </a:t>
            </a:r>
          </a:p>
          <a:p>
            <a:pPr marL="1350963" lvl="4" indent="-350838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Χάλυβες υψηλής περιεκτικότητας </a:t>
            </a:r>
            <a:r>
              <a:rPr lang="el-GR" dirty="0"/>
              <a:t>σε </a:t>
            </a:r>
            <a:r>
              <a:rPr lang="el-GR" dirty="0" smtClean="0"/>
              <a:t>άνθρακα: ομαλή καμπύλη,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159732" y="2348880"/>
          <a:ext cx="1012500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6" name="Equation" r:id="rId4" imgW="634680" imgH="203040" progId="Equation.DSMT4">
                  <p:embed/>
                </p:oleObj>
              </mc:Choice>
              <mc:Fallback>
                <p:oleObj name="Equation" r:id="rId4" imgW="634680" imgH="2030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59732" y="2348880"/>
                        <a:ext cx="1012500" cy="3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843808" y="2780928"/>
          <a:ext cx="909692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7" name="Equation" r:id="rId6" imgW="571320" imgH="203040" progId="Equation.DSMT4">
                  <p:embed/>
                </p:oleObj>
              </mc:Choice>
              <mc:Fallback>
                <p:oleObj name="Equation" r:id="rId6" imgW="571320" imgH="203040" progId="Equation.DSMT4">
                  <p:embed/>
                  <p:pic>
                    <p:nvPicPr>
                      <p:cNvPr id="1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2780928"/>
                        <a:ext cx="909692" cy="3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167936" y="4437112"/>
          <a:ext cx="92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8" name="Equation" r:id="rId8" imgW="583920" imgH="228600" progId="Equation.DSMT4">
                  <p:embed/>
                </p:oleObj>
              </mc:Choice>
              <mc:Fallback>
                <p:oleObj name="Equation" r:id="rId8" imgW="583920" imgH="22860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67936" y="4437112"/>
                        <a:ext cx="92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915816" y="5445224"/>
          <a:ext cx="138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29" name="Equation" r:id="rId10" imgW="876240" imgH="228600" progId="Equation.DSMT4">
                  <p:embed/>
                </p:oleObj>
              </mc:Choice>
              <mc:Fallback>
                <p:oleObj name="Equation" r:id="rId10" imgW="876240" imgH="22860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15816" y="5445224"/>
                        <a:ext cx="138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42946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-108520" y="1192102"/>
            <a:ext cx="4464496" cy="3370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Σύντομη αποφόρτιση-επαναφόρτιση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48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Τροποποίηση συνάρτησης</a:t>
            </a:r>
            <a:r>
              <a:rPr lang="en-US" dirty="0" smtClean="0"/>
              <a:t>: </a:t>
            </a:r>
          </a:p>
          <a:p>
            <a:pPr marL="893763" lvl="3" indent="-350838">
              <a:spcBef>
                <a:spcPts val="600"/>
              </a:spcBef>
              <a:spcAft>
                <a:spcPts val="48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Παράγοντας επαναφοράς δυσκαμψίας</a:t>
            </a:r>
            <a:r>
              <a:rPr lang="en-US" dirty="0" smtClean="0"/>
              <a:t>:</a:t>
            </a:r>
            <a:endParaRPr lang="en-US" dirty="0"/>
          </a:p>
          <a:p>
            <a:pPr marL="893763" lvl="3" indent="-350838">
              <a:spcBef>
                <a:spcPts val="1200"/>
              </a:spcBef>
              <a:spcAft>
                <a:spcPts val="48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Παραμόρφωση στον κλάδο αποφόρτισης</a:t>
            </a:r>
            <a:r>
              <a:rPr lang="en-US" dirty="0"/>
              <a:t>:</a:t>
            </a:r>
            <a:endParaRPr lang="en-US" dirty="0" smtClean="0"/>
          </a:p>
        </p:txBody>
      </p:sp>
      <p:pic>
        <p:nvPicPr>
          <p:cNvPr id="9" name="Picture 12" descr="Description: C:\Users\Ilias\Documents\papers\paper 1\text\figures\reversal R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6" t="20184" r="25652" b="36481"/>
          <a:stretch>
            <a:fillRect/>
          </a:stretch>
        </p:blipFill>
        <p:spPr bwMode="auto">
          <a:xfrm>
            <a:off x="4788024" y="1050069"/>
            <a:ext cx="3657600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908050" y="1992313"/>
          <a:ext cx="12287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1" name="Equation" r:id="rId4" imgW="863280" imgH="228600" progId="Equation.DSMT4">
                  <p:embed/>
                </p:oleObj>
              </mc:Choice>
              <mc:Fallback>
                <p:oleObj name="Equation" r:id="rId4" imgW="863280" imgH="22860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1992313"/>
                        <a:ext cx="12287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827584" y="3141040"/>
          <a:ext cx="3620384" cy="6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2" name="Equation" r:id="rId6" imgW="2501640" imgH="444240" progId="Equation.DSMT4">
                  <p:embed/>
                </p:oleObj>
              </mc:Choice>
              <mc:Fallback>
                <p:oleObj name="Equation" r:id="rId6" imgW="2501640" imgH="44424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141040"/>
                        <a:ext cx="3620384" cy="6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827584" y="4566196"/>
          <a:ext cx="2827337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43" name="Equation" r:id="rId8" imgW="1815840" imgH="469800" progId="Equation.DSMT4">
                  <p:embed/>
                </p:oleObj>
              </mc:Choice>
              <mc:Fallback>
                <p:oleObj name="Equation" r:id="rId8" imgW="1815840" imgH="46980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4566196"/>
                        <a:ext cx="2827337" cy="735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2" name="Rectangle 21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13531" name="Picture 219" descr="C:\Users\Ilias\Documents\Phd Thesis\Presentation\figures\short_reversal presentatio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560" y="3789280"/>
            <a:ext cx="374009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47667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Τροποποιήσεις για ακριβέστερη συμπεριφορά χάλυβα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62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107504" y="47667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Παρουσίαση προσομοιώματος χάλυβα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2" descr="C:\Users\Ilias\Documents\Phd Thesis\Presentation\figures\steel_model_present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704" y="1809000"/>
            <a:ext cx="5223792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25289" y="1928590"/>
            <a:ext cx="3438599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n-US" dirty="0" smtClean="0"/>
              <a:t>Plateau</a:t>
            </a:r>
            <a:r>
              <a:rPr lang="el-GR" dirty="0" smtClean="0"/>
              <a:t> διαρροής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Μη-γραμμική κινηματική κράτυνση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Σύντομη αποφόρτιση/ επαναφόρτιση</a:t>
            </a:r>
            <a:endParaRPr lang="en-US" dirty="0" smtClean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Σημεία αντιστροφής της παραμόρφωσης (</a:t>
            </a:r>
            <a:r>
              <a:rPr lang="en-US" dirty="0" smtClean="0">
                <a:latin typeface="+mn-lt"/>
                <a:cs typeface="+mn-cs"/>
              </a:rPr>
              <a:t>reversal points)</a:t>
            </a:r>
            <a:endParaRPr lang="en-US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19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41312" y="908720"/>
            <a:ext cx="73270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dirty="0" smtClean="0"/>
              <a:t>Πειραματικά δεδομένα των </a:t>
            </a:r>
            <a:r>
              <a:rPr lang="en-US" sz="2000" dirty="0" smtClean="0"/>
              <a:t>Ma </a:t>
            </a:r>
            <a:r>
              <a:rPr lang="en-US" sz="2000" dirty="0"/>
              <a:t>et </a:t>
            </a:r>
            <a:r>
              <a:rPr lang="en-US" sz="2000" dirty="0" smtClean="0"/>
              <a:t>al. (1976)</a:t>
            </a:r>
            <a:endParaRPr lang="el-GR" sz="2000" dirty="0" smtClean="0"/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Ράβδοι: #6 </a:t>
            </a:r>
            <a:r>
              <a:rPr lang="en-US" dirty="0" smtClean="0"/>
              <a:t>(19mm)</a:t>
            </a:r>
            <a:r>
              <a:rPr lang="el-GR" dirty="0" smtClean="0"/>
              <a:t>,</a:t>
            </a:r>
            <a:r>
              <a:rPr lang="en-US" dirty="0" smtClean="0"/>
              <a:t> L/D=5.</a:t>
            </a:r>
            <a:r>
              <a:rPr lang="el-GR" dirty="0" smtClean="0"/>
              <a:t>35</a:t>
            </a:r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6" name="Rectangle 15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8" name="TextBox 17"/>
          <p:cNvSpPr txBox="1"/>
          <p:nvPr/>
        </p:nvSpPr>
        <p:spPr>
          <a:xfrm>
            <a:off x="107504" y="47667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Τεκμηρίωση με πειραματικά δεδομένα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1746" name="Picture 2" descr="C:\Users\Ilias\Documents\Phd Thesis\Presentation\figures\steel_model_comparisson_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5" y="1896707"/>
            <a:ext cx="4417746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Ilias\Documents\Phd Thesis\Presentation\figures\steel_model_comparisson_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219" y="1896707"/>
            <a:ext cx="4430277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211205" y="4993051"/>
          <a:ext cx="4752531" cy="812213"/>
        </p:xfrm>
        <a:graphic>
          <a:graphicData uri="http://schemas.openxmlformats.org/drawingml/2006/table">
            <a:tbl>
              <a:tblPr/>
              <a:tblGrid>
                <a:gridCol w="678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89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5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s-ES_tradnl" sz="1400" b="1" spc="20" baseline="-250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s-ES_tradnl" sz="1400" b="1" spc="20" baseline="-250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MPa</a:t>
                      </a: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α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plat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460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0.035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0.03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331078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107504" y="47667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Σύγκριση με γνωστά προσομοιώματα χάλυβα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4818" name="Picture 2" descr="C:\Users\Ilias\Documents\Phd Thesis\Presentation\figures\Menegotto-Pinto comparis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1" y="1452846"/>
            <a:ext cx="4351153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Ilias\Documents\Phd Thesis\Presentation\figures\Dodd_Restrepo compariss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025" y="1453134"/>
            <a:ext cx="4322471" cy="25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51520" y="1052736"/>
            <a:ext cx="41764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Προσομοίωμα </a:t>
            </a:r>
            <a:r>
              <a:rPr lang="en-US" dirty="0" err="1" smtClean="0"/>
              <a:t>Menegotto</a:t>
            </a:r>
            <a:r>
              <a:rPr lang="en-US" dirty="0" smtClean="0"/>
              <a:t>-Pinto</a:t>
            </a:r>
            <a:endParaRPr lang="en-GB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4604335" y="1060094"/>
            <a:ext cx="45041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Προσομοίωμα </a:t>
            </a:r>
            <a:r>
              <a:rPr lang="en-US" dirty="0" smtClean="0"/>
              <a:t>Dodd </a:t>
            </a:r>
            <a:r>
              <a:rPr lang="en-US" dirty="0"/>
              <a:t>and </a:t>
            </a:r>
            <a:r>
              <a:rPr lang="en-US" dirty="0" err="1" smtClean="0"/>
              <a:t>Restrepo</a:t>
            </a:r>
            <a:r>
              <a:rPr lang="en-US" dirty="0" smtClean="0"/>
              <a:t>-Posada</a:t>
            </a:r>
            <a:endParaRPr lang="en-GB" u="sng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4572000" y="1452846"/>
            <a:ext cx="0" cy="4746321"/>
          </a:xfrm>
          <a:prstGeom prst="line">
            <a:avLst/>
          </a:prstGeom>
          <a:effectLst>
            <a:outerShdw blurRad="50800" dist="50800" dir="5400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9532" y="4379039"/>
            <a:ext cx="3780419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Διορθώνει το σφάλμα στις σύντομες αποφορτίσεις/επαναφορτίσεις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Διατηρεί πλήρη μνήμη του δρόμου φόρτισης</a:t>
            </a:r>
            <a:endParaRPr lang="en-GB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4932040" y="4379039"/>
            <a:ext cx="3780419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Ελέγχει την ομαλότητα της καμπύλης </a:t>
            </a:r>
            <a:r>
              <a:rPr lang="en-US" dirty="0" err="1"/>
              <a:t>Bauschinger</a:t>
            </a:r>
            <a:r>
              <a:rPr lang="en-US" dirty="0"/>
              <a:t> 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Δεν απαιτεί επαναλήψεις κατά την αποφόρτιση</a:t>
            </a:r>
            <a:endParaRPr lang="en-GB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99254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796136" y="980728"/>
            <a:ext cx="30963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l-GR" dirty="0" smtClean="0"/>
              <a:t>Πλευρική μετακίνηση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l-GR" dirty="0" smtClean="0"/>
              <a:t>Κατανομή καμπυλότητας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l-GR" dirty="0" smtClean="0"/>
              <a:t>Μέση παραμόρφωση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l-GR" dirty="0" smtClean="0"/>
              <a:t>Μήκος-τόξου</a:t>
            </a: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l-GR" dirty="0" smtClean="0"/>
              <a:t>Παραμόρφωση λυγισμού</a:t>
            </a:r>
            <a:endParaRPr lang="el-GR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6183313" y="1412875"/>
          <a:ext cx="2052637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1" name="Equation" r:id="rId3" imgW="1434960" imgH="431640" progId="Equation.DSMT4">
                  <p:embed/>
                </p:oleObj>
              </mc:Choice>
              <mc:Fallback>
                <p:oleObj name="Equation" r:id="rId3" imgW="1434960" imgH="431640" progId="Equation.DSMT4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3313" y="1412875"/>
                        <a:ext cx="2052637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165850" y="2492375"/>
          <a:ext cx="2133600" cy="64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2" name="Equation" r:id="rId5" imgW="1346040" imgH="406080" progId="Equation.DSMT4">
                  <p:embed/>
                </p:oleObj>
              </mc:Choice>
              <mc:Fallback>
                <p:oleObj name="Equation" r:id="rId5" imgW="1346040" imgH="40608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850" y="2492375"/>
                        <a:ext cx="2133600" cy="649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207125" y="3573463"/>
          <a:ext cx="1136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3" name="Equation" r:id="rId7" imgW="698400" imgH="203040" progId="Equation.DSMT4">
                  <p:embed/>
                </p:oleObj>
              </mc:Choice>
              <mc:Fallback>
                <p:oleObj name="Equation" r:id="rId7" imgW="698400" imgH="20304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7125" y="3573463"/>
                        <a:ext cx="1136650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248400" y="4475163"/>
          <a:ext cx="17430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4" name="Equation" r:id="rId9" imgW="1269720" imgH="469800" progId="Equation.DSMT4">
                  <p:embed/>
                </p:oleObj>
              </mc:Choice>
              <mc:Fallback>
                <p:oleObj name="Equation" r:id="rId9" imgW="1269720" imgH="469800" progId="Equation.DSMT4">
                  <p:embed/>
                  <p:pic>
                    <p:nvPicPr>
                      <p:cNvPr id="15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475163"/>
                        <a:ext cx="1743075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6332538" y="5581650"/>
          <a:ext cx="18859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5" name="Equation" r:id="rId11" imgW="1257120" imgH="368280" progId="Equation.DSMT4">
                  <p:embed/>
                </p:oleObj>
              </mc:Choice>
              <mc:Fallback>
                <p:oleObj name="Equation" r:id="rId11" imgW="1257120" imgH="36828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2538" y="5581650"/>
                        <a:ext cx="188595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0" name="Rectangle 19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1" name="TextBox 20"/>
          <p:cNvSpPr txBox="1"/>
          <p:nvPr/>
        </p:nvSpPr>
        <p:spPr>
          <a:xfrm>
            <a:off x="107504" y="47667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Λυγισμός διαμήκων ράβδων οπλισμού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5746" name="Picture 386" descr="C:\Users\user\Documents\Phd Thesis\Presentation\figures\buckling_figur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40" y="981128"/>
            <a:ext cx="4513492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79512" y="4581128"/>
            <a:ext cx="381642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US" sz="2000" b="1" dirty="0" smtClean="0"/>
              <a:t> </a:t>
            </a:r>
            <a:r>
              <a:rPr lang="el-GR" sz="2000" b="1" dirty="0" smtClean="0"/>
              <a:t>Παραδοχές</a:t>
            </a:r>
            <a:endParaRPr lang="en-GB" sz="2000" dirty="0"/>
          </a:p>
          <a:p>
            <a:pPr marL="627063" lvl="2" indent="-3619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Τοπικός λυγισμός</a:t>
            </a:r>
            <a:endParaRPr lang="el-GR" dirty="0"/>
          </a:p>
          <a:p>
            <a:pPr marL="627063" lvl="2" indent="-361950">
              <a:spcBef>
                <a:spcPts val="600"/>
              </a:spcBef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Δύσκαμπτοι συνδετήρες πολύ καλά αγκυρωμένοι</a:t>
            </a:r>
            <a:r>
              <a:rPr lang="en-US" sz="2000" dirty="0"/>
              <a:t/>
            </a:r>
            <a:br>
              <a:rPr lang="en-US" sz="2000" dirty="0"/>
            </a:br>
            <a:endParaRPr lang="en-GB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368445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107504" y="47667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Παρουσίαση προσομοιώματος ράβδου οπλισμού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  <p:pic>
        <p:nvPicPr>
          <p:cNvPr id="2" name="steel_mode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1556792"/>
            <a:ext cx="5544616" cy="415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4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403648" y="9087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C1</a:t>
            </a:r>
            <a:endParaRPr lang="el-GR" u="sng" dirty="0"/>
          </a:p>
        </p:txBody>
      </p:sp>
      <p:sp>
        <p:nvSpPr>
          <p:cNvPr id="20" name="TextBox 19"/>
          <p:cNvSpPr txBox="1"/>
          <p:nvPr/>
        </p:nvSpPr>
        <p:spPr>
          <a:xfrm>
            <a:off x="5580112" y="90872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C2</a:t>
            </a:r>
            <a:endParaRPr lang="el-GR" u="sng" dirty="0"/>
          </a:p>
        </p:txBody>
      </p:sp>
      <p:sp>
        <p:nvSpPr>
          <p:cNvPr id="21" name="TextBox 20"/>
          <p:cNvSpPr txBox="1"/>
          <p:nvPr/>
        </p:nvSpPr>
        <p:spPr>
          <a:xfrm>
            <a:off x="5580112" y="385147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C5</a:t>
            </a:r>
            <a:endParaRPr lang="el-GR" u="sng" dirty="0"/>
          </a:p>
        </p:txBody>
      </p:sp>
      <p:sp>
        <p:nvSpPr>
          <p:cNvPr id="24" name="Rectangle 2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5" name="Rectangle 2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35841" name="Picture 1" descr="C:\Users\user\Documents\Phd Thesis\Presentation\figures\rebar C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23" y="1268760"/>
            <a:ext cx="4294372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C:\Users\user\Documents\Phd Thesis\Presentation\figures\rebar_buck_C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4292305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user\Documents\Phd Thesis\Presentation\figures\rebar_buck_C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702" y="3860768"/>
            <a:ext cx="4312239" cy="24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83972" y="4198224"/>
          <a:ext cx="4320001" cy="1318728"/>
        </p:xfrm>
        <a:graphic>
          <a:graphicData uri="http://schemas.openxmlformats.org/drawingml/2006/table">
            <a:tbl>
              <a:tblPr/>
              <a:tblGrid>
                <a:gridCol w="617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7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1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s-ES_tradnl" sz="1400" b="1" spc="20" baseline="-250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r>
                        <a:rPr lang="es-ES_tradnl" sz="1400" b="1" spc="20" baseline="-250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MPa</a:t>
                      </a: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α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plat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470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0.035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0.4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1.8</a:t>
                      </a: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430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0.03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0.4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47667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Τεκμηρίωση με πειραματικά δεδομένα</a:t>
            </a:r>
            <a:endParaRPr lang="el-G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07160" y="539388"/>
            <a:ext cx="4617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i="1" dirty="0" smtClean="0"/>
              <a:t>         </a:t>
            </a:r>
            <a:r>
              <a:rPr lang="en-US" i="1" dirty="0" smtClean="0"/>
              <a:t>(</a:t>
            </a:r>
            <a:r>
              <a:rPr lang="en-US" i="1" dirty="0" err="1" smtClean="0"/>
              <a:t>Monti</a:t>
            </a:r>
            <a:r>
              <a:rPr lang="en-US" i="1" dirty="0"/>
              <a:t>,</a:t>
            </a:r>
            <a:r>
              <a:rPr lang="en-US" i="1" dirty="0" smtClean="0"/>
              <a:t> </a:t>
            </a:r>
            <a:r>
              <a:rPr lang="en-US" i="1" dirty="0" err="1" smtClean="0"/>
              <a:t>Nuti</a:t>
            </a:r>
            <a:r>
              <a:rPr lang="en-US" i="1" dirty="0" smtClean="0"/>
              <a:t> 1992)</a:t>
            </a:r>
            <a:endParaRPr lang="en-GB" sz="2000" i="1" u="sng" dirty="0"/>
          </a:p>
        </p:txBody>
      </p:sp>
    </p:spTree>
    <p:extLst>
      <p:ext uri="{BB962C8B-B14F-4D97-AF65-F5344CB8AC3E}">
        <p14:creationId xmlns:p14="http://schemas.microsoft.com/office/powerpoint/2010/main" val="330202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980728"/>
            <a:ext cx="8712968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/>
              <a:t>Ελαστοπλαστική Ανάλυση</a:t>
            </a:r>
          </a:p>
          <a:p>
            <a:pPr lvl="1">
              <a:spcAft>
                <a:spcPts val="1200"/>
              </a:spcAft>
              <a:defRPr/>
            </a:pPr>
            <a:r>
              <a:rPr lang="el-GR" dirty="0" err="1" smtClean="0">
                <a:latin typeface="+mj-lt"/>
              </a:rPr>
              <a:t>Πολυγραμμικά</a:t>
            </a:r>
            <a:r>
              <a:rPr lang="el-GR" dirty="0" smtClean="0">
                <a:latin typeface="+mj-lt"/>
              </a:rPr>
              <a:t> ή Λεία προσομοιώματα; (Απομείωση Δυσκαμψίας, υποβάθμιση αντοχής, ολισθήσεις)</a:t>
            </a:r>
            <a:endParaRPr lang="en-US" dirty="0" smtClean="0">
              <a:latin typeface="+mj-lt"/>
            </a:endParaRPr>
          </a:p>
          <a:p>
            <a:pPr lvl="1">
              <a:spcAft>
                <a:spcPts val="1200"/>
              </a:spcAft>
              <a:defRPr/>
            </a:pPr>
            <a:r>
              <a:rPr lang="el-GR" dirty="0" smtClean="0">
                <a:latin typeface="+mj-lt"/>
              </a:rPr>
              <a:t>Επαυξητική Ανάλυση ή Συνολικ</a:t>
            </a:r>
            <a:r>
              <a:rPr lang="el-GR" dirty="0">
                <a:latin typeface="+mj-lt"/>
              </a:rPr>
              <a:t>ή</a:t>
            </a:r>
            <a:r>
              <a:rPr lang="el-GR" dirty="0" smtClean="0">
                <a:latin typeface="+mj-lt"/>
              </a:rPr>
              <a:t> Αντιμετώπιση με Εσωτερικό Χρονισμό; </a:t>
            </a:r>
            <a:endParaRPr lang="el-GR" b="1" dirty="0" smtClean="0"/>
          </a:p>
          <a:p>
            <a:pPr lvl="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b="1" dirty="0"/>
              <a:t>Ανακυκλιζόμενη συμπεριφορά </a:t>
            </a:r>
            <a:r>
              <a:rPr lang="el-GR" sz="2000" b="1" dirty="0" smtClean="0"/>
              <a:t>χάλυβα οπλισμού</a:t>
            </a:r>
            <a:endParaRPr lang="en-GB" sz="2000" b="1" dirty="0"/>
          </a:p>
          <a:p>
            <a:pPr lvl="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/>
              <a:t>Ανακυκλιζόμενη συμπεριφορά σκυροδέματος</a:t>
            </a:r>
            <a:endParaRPr lang="en-US" sz="2000" b="1" dirty="0"/>
          </a:p>
          <a:p>
            <a:pPr marL="0" lvl="1" indent="-34290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/>
              <a:t>Στοιχείο δοκού-υποστυλώματος</a:t>
            </a:r>
            <a:endParaRPr lang="el-GR" sz="2000" b="1" dirty="0"/>
          </a:p>
          <a:p>
            <a:pPr marL="0" lvl="1" indent="-342900"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sz="2000" b="1" dirty="0" smtClean="0"/>
              <a:t>Εφαρμογή – Σύγκριση με πείραμα</a:t>
            </a:r>
            <a:endParaRPr lang="en-US" sz="2000" b="1" dirty="0" smtClean="0"/>
          </a:p>
          <a:p>
            <a:pPr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n-US" sz="2400" b="1" dirty="0" smtClean="0"/>
              <a:t> </a:t>
            </a:r>
            <a:r>
              <a:rPr lang="el-GR" sz="2000" b="1" dirty="0" smtClean="0"/>
              <a:t>Συμπεράσματα</a:t>
            </a:r>
            <a:endParaRPr lang="en-US" sz="2000" b="1" dirty="0"/>
          </a:p>
        </p:txBody>
      </p:sp>
      <p:grpSp>
        <p:nvGrpSpPr>
          <p:cNvPr id="9" name="Group 8"/>
          <p:cNvGrpSpPr/>
          <p:nvPr/>
        </p:nvGrpSpPr>
        <p:grpSpPr>
          <a:xfrm>
            <a:off x="0" y="332672"/>
            <a:ext cx="9176336" cy="6192656"/>
            <a:chOff x="0" y="332672"/>
            <a:chExt cx="9176336" cy="6192656"/>
          </a:xfrm>
        </p:grpSpPr>
        <p:sp>
          <p:nvSpPr>
            <p:cNvPr id="10" name="Rectangle 9"/>
            <p:cNvSpPr/>
            <p:nvPr/>
          </p:nvSpPr>
          <p:spPr>
            <a:xfrm>
              <a:off x="0" y="332672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504" y="476672"/>
              <a:ext cx="475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Περιεχόμενα</a:t>
              </a:r>
              <a:endParaRPr lang="el-GR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10800000">
              <a:off x="32336" y="6381328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956376" y="6525329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Εισαγωγή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9592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07504" y="476672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rgbClr val="C00000"/>
                </a:solidFill>
              </a:rPr>
              <a:t>Μονοτονική Συμπεριφορά </a:t>
            </a:r>
            <a:r>
              <a:rPr lang="el-GR" sz="2400" b="1" dirty="0">
                <a:solidFill>
                  <a:srgbClr val="C00000"/>
                </a:solidFill>
              </a:rPr>
              <a:t>Σ</a:t>
            </a:r>
            <a:r>
              <a:rPr lang="el-GR" sz="2400" b="1" dirty="0" smtClean="0">
                <a:solidFill>
                  <a:srgbClr val="C00000"/>
                </a:solidFill>
              </a:rPr>
              <a:t>κυροδέματος</a:t>
            </a:r>
            <a:endParaRPr lang="el-GR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8520" y="1192102"/>
            <a:ext cx="396044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Θλιπτική συμπεριφορά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Ελαστική περιοχή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Σταθερή εξάπλωση ρωγμών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Ασταθής εξάπλωση ρωγμών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Περιοχή αρνητικής δυσκαμψίας μέχρι τη θραύση</a:t>
            </a:r>
            <a:endParaRPr lang="en-US" dirty="0"/>
          </a:p>
        </p:txBody>
      </p:sp>
      <p:pic>
        <p:nvPicPr>
          <p:cNvPr id="37890" name="Picture 2" descr="C:\Users\user\Documents\Phd Thesis\Presentation\figures\concrete_theo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73" y="981048"/>
            <a:ext cx="506221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user\Documents\Phd Thesis\Presentation\figures\concrete_tension_theor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088" y="3842249"/>
            <a:ext cx="4386493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-108520" y="3928407"/>
            <a:ext cx="3960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Εφελκυστική συμπεριφορά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/>
              <a:t>Ελαστική περιοχή</a:t>
            </a:r>
            <a:endParaRPr lang="en-US" dirty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/>
              <a:t>Περιοχή αρνητικής δυσκαμψίας </a:t>
            </a:r>
            <a:endParaRPr lang="el-GR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Σημαντικά χαμηλότερη αντοχή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/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 smtClean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81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-108520" y="1124744"/>
            <a:ext cx="87129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Μονοαξονικά αναλυτικά προσομοιώματα</a:t>
            </a:r>
            <a:endParaRPr lang="en-US" dirty="0" smtClean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Karsan</a:t>
            </a:r>
            <a:r>
              <a:rPr lang="en-US" sz="1600" i="1" dirty="0"/>
              <a:t> and </a:t>
            </a:r>
            <a:r>
              <a:rPr lang="en-US" sz="1600" i="1" dirty="0" err="1"/>
              <a:t>Jirsa</a:t>
            </a:r>
            <a:r>
              <a:rPr lang="en-US" sz="1600" i="1" dirty="0" smtClean="0"/>
              <a:t>  (1969), </a:t>
            </a:r>
            <a:r>
              <a:rPr lang="en-US" sz="1600" i="1" dirty="0"/>
              <a:t>Scott et al. </a:t>
            </a:r>
            <a:r>
              <a:rPr lang="en-US" sz="1600" i="1" dirty="0" smtClean="0"/>
              <a:t>(1982), </a:t>
            </a:r>
            <a:r>
              <a:rPr lang="en-US" sz="1600" i="1" dirty="0" err="1"/>
              <a:t>Mander</a:t>
            </a:r>
            <a:r>
              <a:rPr lang="en-US" sz="1600" i="1" dirty="0"/>
              <a:t> et al. </a:t>
            </a:r>
            <a:r>
              <a:rPr lang="en-US" sz="1600" i="1" dirty="0" smtClean="0"/>
              <a:t>(1988), </a:t>
            </a:r>
            <a:r>
              <a:rPr lang="en-US" sz="1600" i="1" dirty="0" err="1"/>
              <a:t>Bahn</a:t>
            </a:r>
            <a:r>
              <a:rPr lang="en-US" sz="1600" i="1" dirty="0"/>
              <a:t> and Hsu </a:t>
            </a:r>
            <a:r>
              <a:rPr lang="en-US" sz="1600" i="1" dirty="0" smtClean="0"/>
              <a:t>(1998), </a:t>
            </a:r>
            <a:r>
              <a:rPr lang="en-US" sz="1600" i="1" dirty="0" err="1"/>
              <a:t>Aslani</a:t>
            </a:r>
            <a:r>
              <a:rPr lang="en-US" sz="1600" i="1" dirty="0"/>
              <a:t> and </a:t>
            </a:r>
            <a:r>
              <a:rPr lang="en-US" sz="1600" i="1" dirty="0" err="1" smtClean="0"/>
              <a:t>Jowkarmeimandi</a:t>
            </a:r>
            <a:r>
              <a:rPr lang="en-US" sz="1600" i="1" dirty="0"/>
              <a:t> </a:t>
            </a:r>
            <a:r>
              <a:rPr lang="en-US" sz="1600" i="1" dirty="0" smtClean="0"/>
              <a:t>(2012)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504" y="476672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Καταστατικά Προσομοιώματα </a:t>
            </a:r>
            <a:r>
              <a:rPr lang="el-GR" sz="2400" b="1" dirty="0">
                <a:solidFill>
                  <a:schemeClr val="accent5">
                    <a:lumMod val="75000"/>
                  </a:schemeClr>
                </a:solidFill>
              </a:rPr>
              <a:t>Σ</a:t>
            </a: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κυροδέματος</a:t>
            </a:r>
            <a:endParaRPr lang="el-G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08520" y="2341329"/>
            <a:ext cx="87129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Μη συσχετιζόμενη πλαστικότητα</a:t>
            </a:r>
            <a:r>
              <a:rPr lang="en-US" b="1" dirty="0" smtClean="0"/>
              <a:t>/</a:t>
            </a:r>
            <a:r>
              <a:rPr lang="el-GR" b="1" dirty="0" smtClean="0"/>
              <a:t>Βισκοπλαστικότητα</a:t>
            </a:r>
            <a:endParaRPr lang="en-US" b="1" dirty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/>
              <a:t>Han and Chen </a:t>
            </a:r>
            <a:r>
              <a:rPr lang="en-US" sz="1600" i="1" dirty="0" smtClean="0"/>
              <a:t>(1985), </a:t>
            </a:r>
            <a:r>
              <a:rPr lang="en-US" sz="1600" i="1" dirty="0" err="1"/>
              <a:t>Pietruszczaks</a:t>
            </a:r>
            <a:r>
              <a:rPr lang="en-US" sz="1600" i="1" dirty="0"/>
              <a:t> et al. </a:t>
            </a:r>
            <a:r>
              <a:rPr lang="en-US" sz="1600" i="1" dirty="0" smtClean="0"/>
              <a:t>(1988), </a:t>
            </a:r>
            <a:r>
              <a:rPr lang="en-US" sz="1600" i="1" dirty="0"/>
              <a:t>Hu and </a:t>
            </a:r>
            <a:r>
              <a:rPr lang="en-US" sz="1600" i="1" dirty="0" err="1"/>
              <a:t>Schnobrich</a:t>
            </a:r>
            <a:r>
              <a:rPr lang="en-US" sz="1600" i="1" dirty="0"/>
              <a:t> </a:t>
            </a:r>
            <a:r>
              <a:rPr lang="en-US" sz="1600" i="1" dirty="0" smtClean="0"/>
              <a:t>(1989), </a:t>
            </a:r>
            <a:r>
              <a:rPr lang="en-US" sz="1600" i="1" dirty="0" err="1"/>
              <a:t>Bicanic</a:t>
            </a:r>
            <a:r>
              <a:rPr lang="en-US" sz="1600" i="1" dirty="0"/>
              <a:t> and </a:t>
            </a:r>
            <a:r>
              <a:rPr lang="en-US" sz="1600" i="1" dirty="0" err="1"/>
              <a:t>Zienkiewicz</a:t>
            </a:r>
            <a:r>
              <a:rPr lang="en-US" sz="1600" i="1" dirty="0"/>
              <a:t> </a:t>
            </a:r>
            <a:r>
              <a:rPr lang="en-US" sz="1600" i="1" dirty="0" smtClean="0"/>
              <a:t>(1983)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108520" y="3637473"/>
            <a:ext cx="87129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Προσομοιώματα βλάβης</a:t>
            </a:r>
            <a:endParaRPr lang="en-US" b="1" dirty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Mazars</a:t>
            </a:r>
            <a:r>
              <a:rPr lang="en-US" sz="1600" i="1" dirty="0"/>
              <a:t> </a:t>
            </a:r>
            <a:r>
              <a:rPr lang="en-US" sz="1600" i="1" dirty="0" smtClean="0"/>
              <a:t>(1981), </a:t>
            </a:r>
            <a:r>
              <a:rPr lang="en-US" sz="1600" i="1" dirty="0"/>
              <a:t>Lemaitre and </a:t>
            </a:r>
            <a:r>
              <a:rPr lang="en-US" sz="1600" i="1" dirty="0" err="1"/>
              <a:t>Chaboche</a:t>
            </a:r>
            <a:r>
              <a:rPr lang="en-US" sz="1600" i="1" dirty="0"/>
              <a:t> </a:t>
            </a:r>
            <a:r>
              <a:rPr lang="en-US" sz="1600" i="1" dirty="0" smtClean="0"/>
              <a:t>(1985)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108520" y="4725144"/>
            <a:ext cx="87129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Ελαστοπλαστικά προσομοιώματα βλάβης</a:t>
            </a:r>
            <a:endParaRPr lang="en-US" b="1" dirty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Lubliner</a:t>
            </a:r>
            <a:r>
              <a:rPr lang="en-US" sz="1600" i="1" dirty="0"/>
              <a:t> et al. </a:t>
            </a:r>
            <a:r>
              <a:rPr lang="en-US" sz="1600" i="1" dirty="0" smtClean="0"/>
              <a:t>(1989), </a:t>
            </a:r>
            <a:r>
              <a:rPr lang="en-US" sz="1600" i="1" dirty="0"/>
              <a:t>Lee and </a:t>
            </a:r>
            <a:r>
              <a:rPr lang="en-US" sz="1600" i="1" dirty="0" err="1"/>
              <a:t>Fenves</a:t>
            </a:r>
            <a:r>
              <a:rPr lang="en-US" sz="1600" i="1" dirty="0"/>
              <a:t> </a:t>
            </a:r>
            <a:r>
              <a:rPr lang="en-US" sz="1600" i="1" dirty="0" smtClean="0"/>
              <a:t>(1998), </a:t>
            </a:r>
            <a:r>
              <a:rPr lang="en-US" sz="1600" i="1" dirty="0" err="1"/>
              <a:t>Ragueneau</a:t>
            </a:r>
            <a:r>
              <a:rPr lang="en-US" sz="1600" i="1" dirty="0"/>
              <a:t> et al. </a:t>
            </a:r>
            <a:r>
              <a:rPr lang="en-US" sz="1600" i="1" dirty="0" smtClean="0"/>
              <a:t>(2000), </a:t>
            </a:r>
            <a:r>
              <a:rPr lang="en-US" sz="1600" i="1" dirty="0" err="1"/>
              <a:t>Grassl</a:t>
            </a:r>
            <a:r>
              <a:rPr lang="en-US" sz="1600" i="1" dirty="0"/>
              <a:t> and </a:t>
            </a:r>
            <a:r>
              <a:rPr lang="en-US" sz="1600" i="1" dirty="0" err="1"/>
              <a:t>Jirasec</a:t>
            </a:r>
            <a:r>
              <a:rPr lang="en-US" sz="1600" i="1" dirty="0"/>
              <a:t> </a:t>
            </a:r>
            <a:r>
              <a:rPr lang="en-US" sz="1600" i="1" dirty="0" smtClean="0"/>
              <a:t>(2006) </a:t>
            </a:r>
            <a:r>
              <a:rPr lang="en-US" sz="1600" i="1" dirty="0"/>
              <a:t>Jason et al. </a:t>
            </a:r>
            <a:r>
              <a:rPr lang="en-US" sz="1600" i="1" dirty="0" smtClean="0"/>
              <a:t>(2006), </a:t>
            </a:r>
            <a:r>
              <a:rPr lang="en-US" sz="1600" i="1" dirty="0"/>
              <a:t>Richard et al. </a:t>
            </a:r>
            <a:r>
              <a:rPr lang="en-US" sz="1600" i="1" dirty="0" smtClean="0"/>
              <a:t>(2010)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41966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107504" y="47667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Πλάστιμη συμπεριφορά βλάβης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8" name="Picture 2" descr="C:\Users\user\Documents\Phd Thesis\Presentation\figures\plastic_damage_permanent_strain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6" y="1304952"/>
            <a:ext cx="8200469" cy="16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55576" y="9714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Πλαστικότητα</a:t>
            </a:r>
            <a:endParaRPr lang="el-GR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97143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Βλάβη</a:t>
            </a:r>
            <a:endParaRPr lang="el-GR" dirty="0"/>
          </a:p>
        </p:txBody>
      </p:sp>
      <p:sp>
        <p:nvSpPr>
          <p:cNvPr id="11" name="TextBox 10"/>
          <p:cNvSpPr txBox="1"/>
          <p:nvPr/>
        </p:nvSpPr>
        <p:spPr>
          <a:xfrm>
            <a:off x="6156176" y="97143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dirty="0" smtClean="0"/>
              <a:t>Πλαστικότητα &amp; Βλάβη</a:t>
            </a:r>
            <a:endParaRPr lang="el-GR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4538008" y="3429000"/>
            <a:ext cx="0" cy="2684367"/>
          </a:xfrm>
          <a:prstGeom prst="line">
            <a:avLst/>
          </a:prstGeom>
          <a:effectLst>
            <a:outerShdw blurRad="50800" dist="50800" dir="5400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-108520" y="3496359"/>
            <a:ext cx="439248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Πλάστιμη συμπεριφορά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Παραμένουσα πλαστιμότητα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Ολίσθηση κατά μήκος των ρωγμών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Υστερητική συμπεριφορά</a:t>
            </a:r>
            <a:r>
              <a:rPr lang="en-US" dirty="0" smtClean="0"/>
              <a:t>. </a:t>
            </a:r>
            <a:r>
              <a:rPr lang="el-GR" dirty="0" smtClean="0"/>
              <a:t>Κατανάλωση ενέργειας εξαιτίας της τριβής στα άκρα της ρωγμής.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99992" y="3501008"/>
            <a:ext cx="439248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l-GR" b="1" dirty="0" smtClean="0"/>
              <a:t>Συμπεριφορά βλάβης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Αρνητική δυσκαμψία (πράυνση -</a:t>
            </a:r>
            <a:r>
              <a:rPr lang="en-US" dirty="0" smtClean="0"/>
              <a:t>softening)</a:t>
            </a:r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Απομείωση δυσκαμψίας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Αύξηση του όγκου λόγω του ανοίγματος ρωγμών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21309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9" name="Rectangle 18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1" name="TextBox 20"/>
          <p:cNvSpPr txBox="1"/>
          <p:nvPr/>
        </p:nvSpPr>
        <p:spPr>
          <a:xfrm>
            <a:off x="107504" y="47667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Προσομοίωμα πλαστικότητας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5289" y="1043444"/>
            <a:ext cx="2214463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Νόμος αποσύζευξης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Συνάρτηση διαρροής</a:t>
            </a:r>
            <a:r>
              <a:rPr lang="en-US" dirty="0" smtClean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Φόρτιση/ αποφόρτιση</a:t>
            </a:r>
            <a:r>
              <a:rPr lang="en-US" dirty="0" smtClean="0"/>
              <a:t>/: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Ισοτροπική κράτυνση</a:t>
            </a:r>
            <a:r>
              <a:rPr lang="en-US" dirty="0" smtClean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Ασύμμετρη τάση διαρροής</a:t>
            </a:r>
            <a:r>
              <a:rPr lang="en-US" dirty="0" smtClean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Εφελκυσμός</a:t>
            </a:r>
            <a:r>
              <a:rPr lang="en-US" dirty="0" smtClean="0"/>
              <a:t>/ </a:t>
            </a:r>
            <a:r>
              <a:rPr lang="el-GR" dirty="0" smtClean="0"/>
              <a:t>θλίψη</a:t>
            </a:r>
            <a:r>
              <a:rPr lang="en-US" dirty="0" smtClean="0"/>
              <a:t>:</a:t>
            </a:r>
            <a:endParaRPr lang="en-US" dirty="0">
              <a:latin typeface="+mn-lt"/>
              <a:cs typeface="+mn-cs"/>
            </a:endParaRPr>
          </a:p>
        </p:txBody>
      </p:sp>
      <p:pic>
        <p:nvPicPr>
          <p:cNvPr id="18676" name="Picture 244" descr="C:\Users\user\Documents\Phd Thesis\Presentation\figures\plastic_term_unsymeteri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265" y="1556792"/>
            <a:ext cx="4744239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979712" y="1304808"/>
          <a:ext cx="2187428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0" name="Equation" r:id="rId4" imgW="1473120" imgH="266400" progId="Equation.DSMT4">
                  <p:embed/>
                </p:oleObj>
              </mc:Choice>
              <mc:Fallback>
                <p:oleObj name="Equation" r:id="rId4" imgW="1473120" imgH="26640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9712" y="1304808"/>
                        <a:ext cx="2187428" cy="3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016740" y="1880912"/>
          <a:ext cx="1115100" cy="7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1" name="Equation" r:id="rId6" imgW="749160" imgH="507960" progId="Equation.DSMT4">
                  <p:embed/>
                </p:oleObj>
              </mc:Choice>
              <mc:Fallback>
                <p:oleObj name="Equation" r:id="rId6" imgW="749160" imgH="50796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16740" y="1880912"/>
                        <a:ext cx="1115100" cy="75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4394200" y="2362200"/>
          <a:ext cx="91440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2" name="Equation" r:id="rId8" imgW="914400" imgH="194400" progId="Equation.DSMT4">
                  <p:embed/>
                </p:oleObj>
              </mc:Choice>
              <mc:Fallback>
                <p:oleObj name="Equation" r:id="rId8" imgW="914400" imgH="1944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1933668" y="2852936"/>
          <a:ext cx="2206284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3" name="Equation" r:id="rId10" imgW="1485720" imgH="266400" progId="Equation.DSMT4">
                  <p:embed/>
                </p:oleObj>
              </mc:Choice>
              <mc:Fallback>
                <p:oleObj name="Equation" r:id="rId10" imgW="1485720" imgH="26640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3668" y="2852936"/>
                        <a:ext cx="2206284" cy="3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ight Brace 27"/>
          <p:cNvSpPr/>
          <p:nvPr/>
        </p:nvSpPr>
        <p:spPr>
          <a:xfrm>
            <a:off x="3995936" y="1043444"/>
            <a:ext cx="504056" cy="4473788"/>
          </a:xfrm>
          <a:prstGeom prst="rightBrace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29" name="Straight Connector 28"/>
          <p:cNvCxnSpPr/>
          <p:nvPr/>
        </p:nvCxnSpPr>
        <p:spPr>
          <a:xfrm>
            <a:off x="467544" y="5661248"/>
            <a:ext cx="8424936" cy="0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351356" y="5845914"/>
            <a:ext cx="3140524" cy="391398"/>
          </a:xfrm>
          <a:prstGeom prst="roundRect">
            <a:avLst/>
          </a:prstGeom>
          <a:noFill/>
          <a:ln cap="rnd">
            <a:solidFill>
              <a:schemeClr val="accent5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" name="Rectangle 30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1691680" y="3717064"/>
          <a:ext cx="2405647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4" name="Equation" r:id="rId12" imgW="1803240" imgH="215640" progId="Equation.DSMT4">
                  <p:embed/>
                </p:oleObj>
              </mc:Choice>
              <mc:Fallback>
                <p:oleObj name="Equation" r:id="rId12" imgW="1803240" imgH="2156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91680" y="3717064"/>
                        <a:ext cx="2405647" cy="28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57" name="Object 18656"/>
          <p:cNvGraphicFramePr>
            <a:graphicFrameLocks noChangeAspect="1"/>
          </p:cNvGraphicFramePr>
          <p:nvPr>
            <p:extLst/>
          </p:nvPr>
        </p:nvGraphicFramePr>
        <p:xfrm>
          <a:off x="1583952" y="4473152"/>
          <a:ext cx="2556000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5" name="Equation" r:id="rId14" imgW="1803240" imgH="228600" progId="Equation.DSMT4">
                  <p:embed/>
                </p:oleObj>
              </mc:Choice>
              <mc:Fallback>
                <p:oleObj name="Equation" r:id="rId14" imgW="1803240" imgH="228600" progId="Equation.DSMT4">
                  <p:embed/>
                  <p:pic>
                    <p:nvPicPr>
                      <p:cNvPr id="18657" name="Object 1865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3952" y="4473152"/>
                        <a:ext cx="2556000" cy="3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58" name="Object 18657"/>
          <p:cNvGraphicFramePr>
            <a:graphicFrameLocks noChangeAspect="1"/>
          </p:cNvGraphicFramePr>
          <p:nvPr>
            <p:extLst/>
          </p:nvPr>
        </p:nvGraphicFramePr>
        <p:xfrm>
          <a:off x="4394200" y="2362200"/>
          <a:ext cx="91440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6" name="Equation" r:id="rId16" imgW="914400" imgH="194400" progId="Equation.DSMT4">
                  <p:embed/>
                </p:oleObj>
              </mc:Choice>
              <mc:Fallback>
                <p:oleObj name="Equation" r:id="rId16" imgW="914400" imgH="194400" progId="Equation.DSMT4">
                  <p:embed/>
                  <p:pic>
                    <p:nvPicPr>
                      <p:cNvPr id="18658" name="Object 1865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59" name="Object 18658"/>
          <p:cNvGraphicFramePr>
            <a:graphicFrameLocks noChangeAspect="1"/>
          </p:cNvGraphicFramePr>
          <p:nvPr>
            <p:extLst/>
          </p:nvPr>
        </p:nvGraphicFramePr>
        <p:xfrm>
          <a:off x="1979912" y="5193232"/>
          <a:ext cx="1800000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7" name="Equation" r:id="rId17" imgW="1269720" imgH="228600" progId="Equation.DSMT4">
                  <p:embed/>
                </p:oleObj>
              </mc:Choice>
              <mc:Fallback>
                <p:oleObj name="Equation" r:id="rId17" imgW="1269720" imgH="228600" progId="Equation.DSMT4">
                  <p:embed/>
                  <p:pic>
                    <p:nvPicPr>
                      <p:cNvPr id="18659" name="Object 186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79912" y="5193232"/>
                        <a:ext cx="1800000" cy="3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60" name="Object 18659"/>
          <p:cNvGraphicFramePr>
            <a:graphicFrameLocks noChangeAspect="1"/>
          </p:cNvGraphicFramePr>
          <p:nvPr>
            <p:extLst/>
          </p:nvPr>
        </p:nvGraphicFramePr>
        <p:xfrm>
          <a:off x="5364088" y="5661248"/>
          <a:ext cx="3635998" cy="68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8" name="Equation" r:id="rId19" imgW="2565360" imgH="482400" progId="Equation.DSMT4">
                  <p:embed/>
                </p:oleObj>
              </mc:Choice>
              <mc:Fallback>
                <p:oleObj name="Equation" r:id="rId19" imgW="2565360" imgH="482400" progId="Equation.DSMT4">
                  <p:embed/>
                  <p:pic>
                    <p:nvPicPr>
                      <p:cNvPr id="18660" name="Object 1865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64088" y="5661248"/>
                        <a:ext cx="3635998" cy="68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661" name="Object 18660"/>
          <p:cNvGraphicFramePr>
            <a:graphicFrameLocks noChangeAspect="1"/>
          </p:cNvGraphicFramePr>
          <p:nvPr>
            <p:extLst/>
          </p:nvPr>
        </p:nvGraphicFramePr>
        <p:xfrm>
          <a:off x="467864" y="5877272"/>
          <a:ext cx="288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89" name="Equation" r:id="rId21" imgW="1828800" imgH="228600" progId="Equation.DSMT4">
                  <p:embed/>
                </p:oleObj>
              </mc:Choice>
              <mc:Fallback>
                <p:oleObj name="Equation" r:id="rId21" imgW="1828800" imgH="228600" progId="Equation.DSMT4">
                  <p:embed/>
                  <p:pic>
                    <p:nvPicPr>
                      <p:cNvPr id="18661" name="Object 1866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7864" y="5877272"/>
                        <a:ext cx="288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85704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9" name="Rectangle 18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1" name="TextBox 20"/>
          <p:cNvSpPr txBox="1"/>
          <p:nvPr/>
        </p:nvSpPr>
        <p:spPr>
          <a:xfrm>
            <a:off x="107504" y="47667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Προσομοίωμα Βλάβης -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Damage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3" name="Picture 22" descr="C:\Users\Ilias\Documents\papers\Journals\plastic-damage concrete paper\text\figures\Figure 5.tif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2" t="53795" r="17974" b="5440"/>
          <a:stretch/>
        </p:blipFill>
        <p:spPr bwMode="auto">
          <a:xfrm>
            <a:off x="5292448" y="1072288"/>
            <a:ext cx="3420000" cy="190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25289" y="1043444"/>
            <a:ext cx="3222575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Ολική τάση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Παράμετρος βλάβης</a:t>
            </a:r>
            <a:r>
              <a:rPr lang="en-US" dirty="0" smtClean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2400"/>
              </a:spcAft>
              <a:defRPr/>
            </a:pPr>
            <a:endParaRPr lang="en-US" dirty="0" smtClean="0">
              <a:latin typeface="+mn-lt"/>
              <a:cs typeface="+mn-cs"/>
            </a:endParaRPr>
          </a:p>
          <a:p>
            <a:pPr marL="342900" lvl="1" indent="-342900"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Παράμετρος βλάβης </a:t>
            </a:r>
            <a:r>
              <a:rPr lang="en-US" dirty="0" smtClean="0"/>
              <a:t>(</a:t>
            </a:r>
            <a:r>
              <a:rPr lang="el-GR" dirty="0" smtClean="0"/>
              <a:t>εφελκυσμός</a:t>
            </a:r>
            <a:r>
              <a:rPr lang="en-US" dirty="0" smtClean="0"/>
              <a:t>/</a:t>
            </a:r>
            <a:r>
              <a:rPr lang="el-GR" dirty="0" smtClean="0"/>
              <a:t>θλίψη</a:t>
            </a:r>
            <a:r>
              <a:rPr lang="en-US" dirty="0" smtClean="0"/>
              <a:t>):</a:t>
            </a:r>
            <a:endParaRPr lang="en-US" dirty="0"/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Μεταβλητή εξέλιξης βλάβης</a:t>
            </a:r>
            <a:r>
              <a:rPr lang="en-US" dirty="0" smtClean="0"/>
              <a:t>:</a:t>
            </a: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Συνάρτηση βλάβης</a:t>
            </a:r>
            <a:r>
              <a:rPr lang="en-US" dirty="0" smtClean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Συνθήκες </a:t>
            </a:r>
            <a:r>
              <a:rPr lang="en-US" dirty="0" smtClean="0"/>
              <a:t>Kuhn-Tucker:</a:t>
            </a:r>
            <a:endParaRPr lang="en-US" dirty="0" smtClean="0">
              <a:latin typeface="+mn-lt"/>
              <a:cs typeface="+mn-cs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2143888" y="1052736"/>
          <a:ext cx="142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3" name="Equation" r:id="rId4" imgW="901440" imgH="228600" progId="Equation.DSMT4">
                  <p:embed/>
                </p:oleObj>
              </mc:Choice>
              <mc:Fallback>
                <p:oleObj name="Equation" r:id="rId4" imgW="901440" imgH="22860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43888" y="1052736"/>
                        <a:ext cx="142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/>
          <p:cNvSpPr/>
          <p:nvPr/>
        </p:nvSpPr>
        <p:spPr>
          <a:xfrm>
            <a:off x="2843808" y="1081448"/>
            <a:ext cx="288000" cy="288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034032" y="2637000"/>
          <a:ext cx="1826000" cy="79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4" name="Equation" r:id="rId6" imgW="1054080" imgH="457200" progId="Equation.DSMT4">
                  <p:embed/>
                </p:oleObj>
              </mc:Choice>
              <mc:Fallback>
                <p:oleObj name="Equation" r:id="rId6" imgW="1054080" imgH="45720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4032" y="2637000"/>
                        <a:ext cx="1826000" cy="79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527935" y="2132856"/>
          <a:ext cx="3385800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5" name="Equation" r:id="rId8" imgW="2171520" imgH="253800" progId="Equation.DSMT4">
                  <p:embed/>
                </p:oleObj>
              </mc:Choice>
              <mc:Fallback>
                <p:oleObj name="Equation" r:id="rId8" imgW="2171520" imgH="2538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7935" y="2132856"/>
                        <a:ext cx="3385800" cy="39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4394200" y="2362200"/>
          <a:ext cx="91440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6" name="Equation" r:id="rId10" imgW="914400" imgH="194400" progId="Equation.DSMT4">
                  <p:embed/>
                </p:oleObj>
              </mc:Choice>
              <mc:Fallback>
                <p:oleObj name="Equation" r:id="rId10" imgW="914400" imgH="19440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2987824" y="3645024"/>
          <a:ext cx="2160000" cy="4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7" name="Equation" r:id="rId12" imgW="1396800" imgH="279360" progId="Equation.DSMT4">
                  <p:embed/>
                </p:oleObj>
              </mc:Choice>
              <mc:Fallback>
                <p:oleObj name="Equation" r:id="rId12" imgW="1396800" imgH="27936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87824" y="3645024"/>
                        <a:ext cx="2160000" cy="43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2987824" y="4509160"/>
          <a:ext cx="190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8" name="Equation" r:id="rId14" imgW="1206360" imgH="228600" progId="Equation.DSMT4">
                  <p:embed/>
                </p:oleObj>
              </mc:Choice>
              <mc:Fallback>
                <p:oleObj name="Equation" r:id="rId14" imgW="1206360" imgH="22860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87824" y="4509160"/>
                        <a:ext cx="190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2975364" y="5013176"/>
          <a:ext cx="2244708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9" name="Equation" r:id="rId16" imgW="1346040" imgH="215640" progId="Equation.DSMT4">
                  <p:embed/>
                </p:oleObj>
              </mc:Choice>
              <mc:Fallback>
                <p:oleObj name="Equation" r:id="rId16" imgW="1346040" imgH="2156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75364" y="5013176"/>
                        <a:ext cx="2244708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57373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" name="Rectangle 8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1" name="TextBox 10"/>
          <p:cNvSpPr txBox="1"/>
          <p:nvPr/>
        </p:nvSpPr>
        <p:spPr>
          <a:xfrm>
            <a:off x="107504" y="476672"/>
            <a:ext cx="5184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Ομαλοποίηση Εξισώσεων Βλάβης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39938" name="Picture 2" descr="C:\Users\user\Documents\Phd Thesis\Presentation\figures\concrete_presentation_damage_only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44824"/>
            <a:ext cx="496361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25289" y="1043444"/>
            <a:ext cx="3366591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/>
              <a:t>Μεταβλητή εξέλιξης βλάβης </a:t>
            </a:r>
            <a:r>
              <a:rPr lang="en-US" dirty="0" smtClean="0"/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«Διακόπτης» βλάβης</a:t>
            </a:r>
            <a:r>
              <a:rPr lang="en-US" dirty="0" smtClean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endParaRPr lang="en-US" dirty="0"/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Φόρτιση/αποφόρτιση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endParaRPr lang="en-US" dirty="0" smtClean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Εξέλιξη βλάβης</a:t>
            </a:r>
            <a:r>
              <a:rPr lang="en-US" dirty="0" smtClean="0"/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endParaRPr lang="en-US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Εξέλιξη ολικής τάσης</a:t>
            </a:r>
            <a:r>
              <a:rPr lang="en-US" dirty="0" smtClean="0">
                <a:latin typeface="+mn-lt"/>
                <a:cs typeface="+mn-cs"/>
              </a:rPr>
              <a:t>:  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539552" y="1539877"/>
          <a:ext cx="144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3" name="Equation" r:id="rId4" imgW="914400" imgH="228600" progId="Equation.DSMT4">
                  <p:embed/>
                </p:oleObj>
              </mc:Choice>
              <mc:Fallback>
                <p:oleObj name="Equation" r:id="rId4" imgW="914400" imgH="22860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2" y="1539877"/>
                        <a:ext cx="144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539552" y="2492896"/>
          <a:ext cx="2335137" cy="7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4" name="Equation" r:id="rId6" imgW="1523880" imgH="469800" progId="Equation.DSMT4">
                  <p:embed/>
                </p:oleObj>
              </mc:Choice>
              <mc:Fallback>
                <p:oleObj name="Equation" r:id="rId6" imgW="1523880" imgH="4698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552" y="2492896"/>
                        <a:ext cx="2335137" cy="7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39552" y="4797152"/>
          <a:ext cx="2652750" cy="6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5" name="Equation" r:id="rId8" imgW="1663560" imgH="406080" progId="Equation.DSMT4">
                  <p:embed/>
                </p:oleObj>
              </mc:Choice>
              <mc:Fallback>
                <p:oleObj name="Equation" r:id="rId8" imgW="1663560" imgH="40608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552" y="4797152"/>
                        <a:ext cx="2652750" cy="64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539552" y="3645024"/>
          <a:ext cx="2401920" cy="4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6" name="Equation" r:id="rId10" imgW="1485720" imgH="266400" progId="Equation.DSMT4">
                  <p:embed/>
                </p:oleObj>
              </mc:Choice>
              <mc:Fallback>
                <p:oleObj name="Equation" r:id="rId10" imgW="1485720" imgH="266400" progId="Equation.DSMT4">
                  <p:embed/>
                  <p:pic>
                    <p:nvPicPr>
                      <p:cNvPr id="27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645024"/>
                        <a:ext cx="2401920" cy="43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2732000" y="5517232"/>
          <a:ext cx="184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97" name="Equation" r:id="rId12" imgW="1168200" imgH="228600" progId="Equation.DSMT4">
                  <p:embed/>
                </p:oleObj>
              </mc:Choice>
              <mc:Fallback>
                <p:oleObj name="Equation" r:id="rId12" imgW="1168200" imgH="22860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32000" y="5517232"/>
                        <a:ext cx="1840000" cy="3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59980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0" name="Rectangle 9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2" name="TextBox 11"/>
          <p:cNvSpPr txBox="1"/>
          <p:nvPr/>
        </p:nvSpPr>
        <p:spPr>
          <a:xfrm>
            <a:off x="107504" y="476672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Προσομοίωμα Πλαστικότητας-Βλάβης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40962" name="Picture 2" descr="C:\Users\user\Documents\Phd Thesis\Presentation\figures\concrete_presentation_plasticity and dam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21" y="2349200"/>
            <a:ext cx="4976959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1368002" y="5301208"/>
          <a:ext cx="6407997" cy="845364"/>
        </p:xfrm>
        <a:graphic>
          <a:graphicData uri="http://schemas.openxmlformats.org/drawingml/2006/table">
            <a:tbl>
              <a:tblPr/>
              <a:tblGrid>
                <a:gridCol w="1104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53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53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53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72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 </a:t>
                      </a: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(GPa)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 </a:t>
                      </a: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(MPa)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es-ES_tradnl" sz="1400" b="1" spc="20" baseline="-250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0,i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es-ES_tradnl" sz="1400" b="1" spc="20" baseline="-250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Compression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25000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1000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0.000833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6.5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Tension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5000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0.000167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2070100" y="957263"/>
          <a:ext cx="50038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9" name="Equation" r:id="rId4" imgW="3403440" imgH="914400" progId="Equation.DSMT4">
                  <p:embed/>
                </p:oleObj>
              </mc:Choice>
              <mc:Fallback>
                <p:oleObj name="Equation" r:id="rId4" imgW="3403440" imgH="91440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70100" y="957263"/>
                        <a:ext cx="5003800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6205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1312" y="908720"/>
            <a:ext cx="8263136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sz="2000" dirty="0" smtClean="0">
                <a:latin typeface="+mn-lt"/>
                <a:cs typeface="+mn-cs"/>
              </a:rPr>
              <a:t>Συνάρτηση αποφόρτισης</a:t>
            </a:r>
            <a:r>
              <a:rPr lang="en-US" sz="2200" dirty="0" smtClean="0">
                <a:latin typeface="+mn-lt"/>
                <a:cs typeface="+mn-cs"/>
              </a:rPr>
              <a:t>:</a:t>
            </a:r>
          </a:p>
          <a:p>
            <a:pPr lvl="1">
              <a:lnSpc>
                <a:spcPct val="150000"/>
              </a:lnSpc>
              <a:spcAft>
                <a:spcPts val="1800"/>
              </a:spcAft>
              <a:defRPr/>
            </a:pPr>
            <a:endParaRPr lang="en-US" sz="20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712788" y="1501775"/>
          <a:ext cx="20081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0" name="Equation" r:id="rId3" imgW="1307880" imgH="520560" progId="Equation.DSMT4">
                  <p:embed/>
                </p:oleObj>
              </mc:Choice>
              <mc:Fallback>
                <p:oleObj name="Equation" r:id="rId3" imgW="1307880" imgH="52056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788" y="1501775"/>
                        <a:ext cx="2008187" cy="792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06247" y="4653328"/>
          <a:ext cx="2498457" cy="172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21" name="Equation" r:id="rId5" imgW="1473120" imgH="1015920" progId="Equation.DSMT4">
                  <p:embed/>
                </p:oleObj>
              </mc:Choice>
              <mc:Fallback>
                <p:oleObj name="Equation" r:id="rId5" imgW="1473120" imgH="1015920" progId="Equation.DSMT4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247" y="4653328"/>
                        <a:ext cx="2498457" cy="172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0434" y="3149387"/>
            <a:ext cx="40155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sz="2000" dirty="0" smtClean="0"/>
              <a:t>Παραμένουσες εφελκυστικές παραμορφώσεις </a:t>
            </a:r>
            <a:endParaRPr lang="en-US" sz="2000" dirty="0" smtClean="0"/>
          </a:p>
          <a:p>
            <a:pPr marL="342900" lvl="1" indent="-342900"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l-GR" sz="2000" dirty="0" smtClean="0"/>
              <a:t>Συνάρτηση επαφοράς δυσκαμψίας</a:t>
            </a:r>
            <a:r>
              <a:rPr lang="en-US" sz="2000" dirty="0" smtClean="0"/>
              <a:t>:</a:t>
            </a:r>
          </a:p>
          <a:p>
            <a:pPr marL="342900" lvl="1" indent="-342900">
              <a:spcAft>
                <a:spcPts val="1800"/>
              </a:spcAft>
              <a:buFont typeface="Wingdings" pitchFamily="2" charset="2"/>
              <a:buChar char="§"/>
              <a:defRPr/>
            </a:pPr>
            <a:endParaRPr lang="el-GR" dirty="0"/>
          </a:p>
        </p:txBody>
      </p:sp>
      <p:sp>
        <p:nvSpPr>
          <p:cNvPr id="15" name="Rectangle 1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7" name="Rectangle 16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8" name="TextBox 17"/>
          <p:cNvSpPr txBox="1"/>
          <p:nvPr/>
        </p:nvSpPr>
        <p:spPr>
          <a:xfrm>
            <a:off x="107504" y="47667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Μη-γραμμική αποφόρτιση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640" name="Picture 160" descr="C:\Users\user\Documents\Phd Thesis\Presentation\figures\unloading_functi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43" y="729000"/>
            <a:ext cx="4808045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07504" y="2420888"/>
            <a:ext cx="4752528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  <a:spcAft>
                <a:spcPts val="18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Κλείσιμο των ρωγμών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645" name="Picture 165" descr="C:\Users\user\Documents\Phd Thesis\Presentation\figures\stress_recovery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37312"/>
            <a:ext cx="478913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02919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1" name="Rectangle 10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4" name="TextBox 13"/>
          <p:cNvSpPr txBox="1"/>
          <p:nvPr/>
        </p:nvSpPr>
        <p:spPr>
          <a:xfrm>
            <a:off x="107504" y="476672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Προσομοίωμα Σκυροδέματος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394200" y="2362200"/>
          <a:ext cx="91440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4" name="Equation" r:id="rId3" imgW="914400" imgH="194400" progId="Equation.DSMT4">
                  <p:embed/>
                </p:oleObj>
              </mc:Choice>
              <mc:Fallback>
                <p:oleObj name="Equation" r:id="rId3" imgW="914400" imgH="1944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692000" y="980888"/>
          <a:ext cx="5760000" cy="14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5" name="Equation" r:id="rId5" imgW="3708360" imgH="927000" progId="Equation.DSMT4">
                  <p:embed/>
                </p:oleObj>
              </mc:Choice>
              <mc:Fallback>
                <p:oleObj name="Equation" r:id="rId5" imgW="3708360" imgH="92700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2000" y="980888"/>
                        <a:ext cx="5760000" cy="14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pic>
        <p:nvPicPr>
          <p:cNvPr id="21605" name="Picture 101" descr="E:\Phd Thesis\Presentation\figures\concrete presentation full_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594" y="2492896"/>
            <a:ext cx="6538813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73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107504" y="47667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Παρουσίαση προσομοιώματος σκυροδέματος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pic>
        <p:nvPicPr>
          <p:cNvPr id="2" name="concrete_mode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9712" y="1772816"/>
            <a:ext cx="5077916" cy="3808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9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err="1" smtClean="0"/>
              <a:t>Πολυγραμμικό</a:t>
            </a:r>
            <a:r>
              <a:rPr lang="el-GR" dirty="0" smtClean="0"/>
              <a:t> Προσομοίωμα </a:t>
            </a:r>
            <a:r>
              <a:rPr lang="en-US" dirty="0" smtClean="0"/>
              <a:t>Takeda</a:t>
            </a:r>
            <a:br>
              <a:rPr lang="en-US" dirty="0" smtClean="0"/>
            </a:br>
            <a:r>
              <a:rPr lang="el-GR" sz="1800" dirty="0" smtClean="0"/>
              <a:t>(τουλάχιστον </a:t>
            </a:r>
            <a:r>
              <a:rPr lang="en-US" sz="1800" dirty="0" smtClean="0"/>
              <a:t>16 </a:t>
            </a:r>
            <a:r>
              <a:rPr lang="el-GR" sz="1800" dirty="0" smtClean="0"/>
              <a:t>κανόνες καθορίζουν την ανακύκλιση)</a:t>
            </a:r>
            <a:endParaRPr lang="el-GR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83" y="1600200"/>
            <a:ext cx="7549233" cy="4525963"/>
          </a:xfrm>
        </p:spPr>
      </p:pic>
    </p:spTree>
    <p:extLst>
      <p:ext uri="{BB962C8B-B14F-4D97-AF65-F5344CB8AC3E}">
        <p14:creationId xmlns:p14="http://schemas.microsoft.com/office/powerpoint/2010/main" val="170724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Rectangle 5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0" name="TextBox 9"/>
          <p:cNvSpPr txBox="1"/>
          <p:nvPr/>
        </p:nvSpPr>
        <p:spPr>
          <a:xfrm>
            <a:off x="-108520" y="1918573"/>
            <a:ext cx="14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Okamoto et al. (1976) </a:t>
            </a:r>
            <a:endParaRPr lang="el-GR" dirty="0"/>
          </a:p>
        </p:txBody>
      </p:sp>
      <p:sp>
        <p:nvSpPr>
          <p:cNvPr id="11" name="TextBox 10"/>
          <p:cNvSpPr txBox="1"/>
          <p:nvPr/>
        </p:nvSpPr>
        <p:spPr>
          <a:xfrm>
            <a:off x="-36513" y="4661988"/>
            <a:ext cx="1356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Bahn</a:t>
            </a:r>
            <a:r>
              <a:rPr lang="en-US" dirty="0"/>
              <a:t> and Hsu (1998)</a:t>
            </a:r>
            <a:endParaRPr lang="el-GR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5906898" y="2028901"/>
          <a:ext cx="3129598" cy="3520440"/>
        </p:xfrm>
        <a:graphic>
          <a:graphicData uri="http://schemas.openxmlformats.org/drawingml/2006/table">
            <a:tbl>
              <a:tblPr firstRow="1" firstCol="1" bandRow="1"/>
              <a:tblGrid>
                <a:gridCol w="1113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4910">
                <a:tc>
                  <a:txBody>
                    <a:bodyPr/>
                    <a:lstStyle/>
                    <a:p>
                      <a:pPr indent="-590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normalized parameters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kern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Okamoto et al.</a:t>
                      </a:r>
                      <a:endParaRPr lang="el-GR" sz="14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Bahn-Hsu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σ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cy</a:t>
                      </a: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/σ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c,max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0.7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>
                          <a:effectLst/>
                          <a:latin typeface="Calibri"/>
                          <a:ea typeface="Calibri"/>
                          <a:cs typeface="Calibri"/>
                        </a:rPr>
                        <a:t>0.75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ε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cy</a:t>
                      </a: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/ε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co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0.4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α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0.6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0.7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q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k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o</a:t>
                      </a: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/ε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o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>
                          <a:effectLst/>
                          <a:latin typeface="Calibri"/>
                          <a:ea typeface="Calibri"/>
                          <a:cs typeface="Calibri"/>
                        </a:rPr>
                        <a:t>0.4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1.0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b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>
                          <a:effectLst/>
                          <a:latin typeface="Calibri"/>
                          <a:ea typeface="Calibri"/>
                          <a:cs typeface="Calibri"/>
                        </a:rPr>
                        <a:t>5.0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0.9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p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>
                          <a:effectLst/>
                          <a:latin typeface="Calibri"/>
                          <a:ea typeface="Calibri"/>
                          <a:cs typeface="Calibri"/>
                        </a:rPr>
                        <a:t>1.7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1.0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>
                          <a:effectLst/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3.5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0.15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0.1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8130" name="Picture 2" descr="C:\Users\user\Documents\Phd Thesis\Presentation\figures\proposed-Okamot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82" y="1017016"/>
            <a:ext cx="4367848" cy="2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user\Documents\Phd Thesis\Presentation\figures\proposed-Bahn and Hs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742" y="3717032"/>
            <a:ext cx="438288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47667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Τεκμηρίωση με πειραματικά δεδομένα </a:t>
            </a:r>
            <a:r>
              <a:rPr lang="en-US" sz="2000" dirty="0" smtClean="0"/>
              <a:t>(</a:t>
            </a:r>
            <a:r>
              <a:rPr lang="el-GR" sz="2000" dirty="0" smtClean="0"/>
              <a:t>θλίψη</a:t>
            </a:r>
            <a:r>
              <a:rPr lang="en-US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774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Rectangle 5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8" name="TextBox 7"/>
          <p:cNvSpPr txBox="1"/>
          <p:nvPr/>
        </p:nvSpPr>
        <p:spPr>
          <a:xfrm>
            <a:off x="-108520" y="3412011"/>
            <a:ext cx="1428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Muguruma</a:t>
            </a:r>
            <a:r>
              <a:rPr lang="en-US" dirty="0"/>
              <a:t> et al. (1983)</a:t>
            </a:r>
            <a:endParaRPr lang="el-GR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6444208" y="1830925"/>
          <a:ext cx="2412000" cy="3520440"/>
        </p:xfrm>
        <a:graphic>
          <a:graphicData uri="http://schemas.openxmlformats.org/drawingml/2006/table">
            <a:tbl>
              <a:tblPr firstRow="1" firstCol="1" bandRow="1"/>
              <a:tblGrid>
                <a:gridCol w="1266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5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910">
                <a:tc>
                  <a:txBody>
                    <a:bodyPr/>
                    <a:lstStyle/>
                    <a:p>
                      <a:pPr indent="-5905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normalized parameters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Muguruma et al.</a:t>
                      </a:r>
                      <a:endParaRPr lang="el-GR" sz="1400" b="1" kern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σ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cy</a:t>
                      </a: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/σ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c,max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0.6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ε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cy</a:t>
                      </a:r>
                      <a:r>
                        <a:rPr lang="el-GR" sz="1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/ε</a:t>
                      </a:r>
                      <a:r>
                        <a:rPr lang="el-GR" sz="1400" b="1" baseline="-250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co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0.29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α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q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k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o</a:t>
                      </a: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/ε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o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0.57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b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2.5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p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0.75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4.0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454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b="1">
                          <a:effectLst/>
                          <a:latin typeface="Calibri"/>
                          <a:ea typeface="Calibri"/>
                          <a:cs typeface="Calibri"/>
                        </a:rPr>
                        <a:t>c</a:t>
                      </a:r>
                      <a:r>
                        <a:rPr lang="el-GR" sz="1400" b="1" baseline="-25000">
                          <a:effectLst/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el-G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0.1</a:t>
                      </a:r>
                      <a:endParaRPr lang="el-G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1" name="Picture 2" descr="C:\Users\user\Documents\Phd Thesis\Presentation\figures\proposed-Okamot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82" y="2457176"/>
            <a:ext cx="4367848" cy="2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7504" y="476672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Τεκμηρίωση με πειραματικά δεδομένα </a:t>
            </a:r>
            <a:r>
              <a:rPr lang="en-US" sz="2000" dirty="0" smtClean="0"/>
              <a:t>(</a:t>
            </a:r>
            <a:r>
              <a:rPr lang="el-GR" sz="2000" dirty="0" err="1" smtClean="0"/>
              <a:t>ΣκυρόδεμαΥψηλής</a:t>
            </a:r>
            <a:r>
              <a:rPr lang="el-GR" sz="2000" dirty="0" smtClean="0"/>
              <a:t> Αντοχής</a:t>
            </a:r>
            <a:r>
              <a:rPr lang="en-US" sz="2000" dirty="0" smtClean="0"/>
              <a:t>, 						          f</a:t>
            </a:r>
            <a:r>
              <a:rPr lang="en-US" sz="2000" baseline="-25000" dirty="0" smtClean="0"/>
              <a:t>c</a:t>
            </a:r>
            <a:r>
              <a:rPr lang="en-US" sz="2000" dirty="0" smtClean="0"/>
              <a:t>=65MPa</a:t>
            </a:r>
            <a:r>
              <a:rPr lang="el-GR" sz="2000" dirty="0" smtClean="0"/>
              <a:t>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330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Rectangle 5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51202" name="Picture 2" descr="C:\Users\user\Documents\Phd Thesis\Presentation\figures\Confined_comparis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425" y="1341168"/>
            <a:ext cx="642515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620002" y="5013311"/>
          <a:ext cx="5903997" cy="1224001"/>
        </p:xfrm>
        <a:graphic>
          <a:graphicData uri="http://schemas.openxmlformats.org/drawingml/2006/table">
            <a:tbl>
              <a:tblPr/>
              <a:tblGrid>
                <a:gridCol w="968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04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47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48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30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 </a:t>
                      </a: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(GPa)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σ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yc </a:t>
                      </a: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(MPa)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α</a:t>
                      </a:r>
                      <a:r>
                        <a:rPr lang="en-US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k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b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</a:t>
                      </a:r>
                      <a:r>
                        <a:rPr lang="en-US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s-ES_tradnl" sz="1400" b="1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es-ES_tradnl" sz="1400" b="1" spc="20" baseline="-250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7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Unconfined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0.70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7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Confined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0.25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ε</a:t>
                      </a:r>
                      <a:r>
                        <a:rPr lang="en-US" sz="1400" spc="20" baseline="-250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yc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19.0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l-GR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0.9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2.0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l-GR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059832" y="1043444"/>
            <a:ext cx="312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Choi et al. (2013</a:t>
            </a:r>
            <a:r>
              <a:rPr lang="en-US" dirty="0" smtClean="0"/>
              <a:t>)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47667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Τεκμηρίωση με πειραματικά δεδομένα </a:t>
            </a:r>
            <a:r>
              <a:rPr lang="en-US" sz="2000" dirty="0" smtClean="0"/>
              <a:t>(</a:t>
            </a:r>
            <a:r>
              <a:rPr lang="el-GR" sz="2000" dirty="0" smtClean="0"/>
              <a:t>Περίσφιγξη)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245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6" name="Rectangle 15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1" name="TextBox 20"/>
          <p:cNvSpPr txBox="1"/>
          <p:nvPr/>
        </p:nvSpPr>
        <p:spPr>
          <a:xfrm>
            <a:off x="251520" y="1052736"/>
            <a:ext cx="37444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US" sz="2000" dirty="0" smtClean="0"/>
              <a:t>Martinez-Rueda </a:t>
            </a:r>
            <a:r>
              <a:rPr lang="en-US" sz="2000" dirty="0"/>
              <a:t>and </a:t>
            </a:r>
            <a:r>
              <a:rPr lang="en-US" sz="2000" dirty="0" err="1" smtClean="0"/>
              <a:t>Elnashai</a:t>
            </a:r>
            <a:endParaRPr lang="en-GB" sz="2000" u="sng" dirty="0"/>
          </a:p>
        </p:txBody>
      </p:sp>
      <p:sp>
        <p:nvSpPr>
          <p:cNvPr id="22" name="TextBox 21"/>
          <p:cNvSpPr txBox="1"/>
          <p:nvPr/>
        </p:nvSpPr>
        <p:spPr>
          <a:xfrm>
            <a:off x="4860032" y="1060094"/>
            <a:ext cx="4176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n-US" sz="2000" dirty="0" err="1"/>
              <a:t>Konstantinidis</a:t>
            </a:r>
            <a:r>
              <a:rPr lang="en-US" sz="2000" dirty="0"/>
              <a:t> and </a:t>
            </a:r>
            <a:r>
              <a:rPr lang="en-US" sz="2000" dirty="0" err="1"/>
              <a:t>Kappos</a:t>
            </a:r>
            <a:r>
              <a:rPr lang="en-US" sz="2000" dirty="0"/>
              <a:t> </a:t>
            </a:r>
            <a:endParaRPr lang="en-GB" sz="2000" u="sng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4572000" y="1452846"/>
            <a:ext cx="0" cy="4746321"/>
          </a:xfrm>
          <a:prstGeom prst="line">
            <a:avLst/>
          </a:prstGeom>
          <a:effectLst>
            <a:outerShdw blurRad="50800" dist="50800" dir="5400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9532" y="4379039"/>
            <a:ext cx="378041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Αρνητική εφελκυστική δυσκαμψία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Κλείσιμο των ρωγμών</a:t>
            </a:r>
            <a:endParaRPr lang="en-GB" dirty="0" smtClean="0"/>
          </a:p>
        </p:txBody>
      </p:sp>
      <p:pic>
        <p:nvPicPr>
          <p:cNvPr id="52226" name="Picture 2" descr="C:\Users\user\Documents\Phd Thesis\Presentation\figures\Mander_comprariss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5" y="1557072"/>
            <a:ext cx="435589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C:\Users\user\Documents\Phd Thesis\Presentation\figures\KOnstantinidis_kappos_comprariss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7072"/>
            <a:ext cx="4296609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788024" y="4365104"/>
            <a:ext cx="378041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/>
              <a:t>Αρνητική εφελκυστική δυσκαμψία</a:t>
            </a:r>
            <a:endParaRPr lang="en-GB" dirty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/>
              <a:t>Κλείσιμο των ρωγμών</a:t>
            </a:r>
            <a:endParaRPr lang="en-GB" dirty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Κλειστοί βρόχοι κατά την επαναφόρτιση</a:t>
            </a:r>
            <a:endParaRPr lang="en-GB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6525329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σκυροδέματος</a:t>
            </a:r>
            <a:endParaRPr lang="el-GR" sz="1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476672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Σύγκριση με γνωστά προσομοιώματα σκυροδέματος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37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-108520" y="1124744"/>
            <a:ext cx="87129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Στοιχεία μετακινήσεων</a:t>
            </a:r>
          </a:p>
          <a:p>
            <a:pPr marL="265113" lvl="2">
              <a:spcBef>
                <a:spcPts val="600"/>
              </a:spcBef>
              <a:spcAft>
                <a:spcPts val="600"/>
              </a:spcAft>
              <a:defRPr/>
            </a:pPr>
            <a:r>
              <a:rPr lang="el-GR" sz="1600" i="1" dirty="0" smtClean="0"/>
              <a:t>    </a:t>
            </a:r>
            <a:r>
              <a:rPr lang="en-GB" sz="1600" i="1" dirty="0" err="1" smtClean="0"/>
              <a:t>Soleimani</a:t>
            </a:r>
            <a:r>
              <a:rPr lang="en-GB" sz="1600" i="1" dirty="0" smtClean="0"/>
              <a:t> (1979), </a:t>
            </a:r>
            <a:r>
              <a:rPr lang="en-US" sz="1600" i="1" dirty="0" err="1" smtClean="0"/>
              <a:t>Keshavarzian</a:t>
            </a:r>
            <a:r>
              <a:rPr lang="en-US" sz="1600" i="1" dirty="0" smtClean="0"/>
              <a:t> </a:t>
            </a:r>
            <a:r>
              <a:rPr lang="en-US" sz="1600" i="1" dirty="0"/>
              <a:t>and </a:t>
            </a:r>
            <a:r>
              <a:rPr lang="en-US" sz="1600" i="1" dirty="0" err="1" smtClean="0"/>
              <a:t>Schnobrich</a:t>
            </a:r>
            <a:r>
              <a:rPr lang="en-US" sz="1600" i="1" dirty="0" smtClean="0"/>
              <a:t> </a:t>
            </a:r>
            <a:r>
              <a:rPr lang="el-GR" sz="1600" i="1" dirty="0" smtClean="0"/>
              <a:t>(</a:t>
            </a:r>
            <a:r>
              <a:rPr lang="en-US" sz="1600" i="1" dirty="0" smtClean="0"/>
              <a:t>1984</a:t>
            </a:r>
            <a:r>
              <a:rPr lang="el-GR" sz="1600" i="1" dirty="0" smtClean="0"/>
              <a:t>)</a:t>
            </a:r>
            <a:endParaRPr lang="en-US" sz="1600" i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07504" y="476672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Στοιχεία δοκού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- </a:t>
            </a: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υποστυλώματος</a:t>
            </a:r>
            <a:endParaRPr lang="el-G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08520" y="2341329"/>
            <a:ext cx="87129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Στοιχεία δυνάμεων</a:t>
            </a:r>
            <a:endParaRPr lang="en-US" b="1" dirty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Zeris</a:t>
            </a:r>
            <a:r>
              <a:rPr lang="en-US" sz="1600" i="1" dirty="0"/>
              <a:t> and </a:t>
            </a:r>
            <a:r>
              <a:rPr lang="en-US" sz="1600" i="1" dirty="0" err="1"/>
              <a:t>Mahin</a:t>
            </a:r>
            <a:r>
              <a:rPr lang="en-US" sz="1600" i="1" dirty="0"/>
              <a:t> (</a:t>
            </a:r>
            <a:r>
              <a:rPr lang="en-US" sz="1600" i="1" dirty="0" smtClean="0"/>
              <a:t>19</a:t>
            </a:r>
            <a:r>
              <a:rPr lang="el-GR" sz="1600" i="1" dirty="0" smtClean="0"/>
              <a:t>88</a:t>
            </a:r>
            <a:r>
              <a:rPr lang="en-US" sz="1600" i="1" dirty="0" smtClean="0"/>
              <a:t>)</a:t>
            </a:r>
            <a:r>
              <a:rPr lang="el-GR" sz="1600" i="1" dirty="0" smtClean="0"/>
              <a:t>, </a:t>
            </a:r>
            <a:r>
              <a:rPr lang="en-US" sz="1600" i="1" dirty="0" err="1"/>
              <a:t>Spacone</a:t>
            </a:r>
            <a:r>
              <a:rPr lang="en-US" sz="1600" i="1" dirty="0"/>
              <a:t> et al. (</a:t>
            </a:r>
            <a:r>
              <a:rPr lang="en-US" sz="1600" i="1" dirty="0" smtClean="0"/>
              <a:t>1996)</a:t>
            </a:r>
            <a:r>
              <a:rPr lang="el-GR" sz="1600" i="1" dirty="0" smtClean="0"/>
              <a:t>, </a:t>
            </a:r>
            <a:r>
              <a:rPr lang="en-US" sz="1600" i="1" dirty="0" err="1">
                <a:ea typeface="Calibri"/>
                <a:cs typeface="Times New Roman"/>
              </a:rPr>
              <a:t>Neuenhofer</a:t>
            </a:r>
            <a:r>
              <a:rPr lang="en-US" sz="1600" i="1" dirty="0">
                <a:ea typeface="Calibri"/>
                <a:cs typeface="Times New Roman"/>
              </a:rPr>
              <a:t> and </a:t>
            </a:r>
            <a:r>
              <a:rPr lang="en-US" sz="1600" i="1" dirty="0" err="1">
                <a:ea typeface="Calibri"/>
                <a:cs typeface="Times New Roman"/>
              </a:rPr>
              <a:t>Filippou</a:t>
            </a:r>
            <a:r>
              <a:rPr lang="en-US" sz="1600" i="1" dirty="0">
                <a:ea typeface="Calibri"/>
                <a:cs typeface="Times New Roman"/>
              </a:rPr>
              <a:t> (1998</a:t>
            </a:r>
            <a:r>
              <a:rPr lang="en-US" sz="1600" i="1" dirty="0" smtClean="0">
                <a:ea typeface="Calibri"/>
                <a:cs typeface="Times New Roman"/>
              </a:rPr>
              <a:t>)</a:t>
            </a:r>
            <a:r>
              <a:rPr lang="el-GR" sz="1600" i="1" dirty="0" smtClean="0">
                <a:ea typeface="Calibri"/>
                <a:cs typeface="Times New Roman"/>
              </a:rPr>
              <a:t>,</a:t>
            </a:r>
            <a:r>
              <a:rPr lang="en-US" sz="1600" i="1" dirty="0"/>
              <a:t> </a:t>
            </a:r>
            <a:r>
              <a:rPr lang="en-US" sz="1600" i="1" dirty="0" err="1"/>
              <a:t>Nukala</a:t>
            </a:r>
            <a:r>
              <a:rPr lang="en-US" sz="1600" i="1" dirty="0"/>
              <a:t> and White (2004) </a:t>
            </a:r>
            <a:endParaRPr lang="en-US" sz="1600" i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-108520" y="3637473"/>
            <a:ext cx="8712968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Στοιχεία με βάση ενεργειακές μεθόδους</a:t>
            </a:r>
            <a:endParaRPr lang="en-US" b="1" dirty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Hjelmstad</a:t>
            </a:r>
            <a:r>
              <a:rPr lang="en-US" sz="1600" i="1" dirty="0"/>
              <a:t> and </a:t>
            </a:r>
            <a:r>
              <a:rPr lang="en-US" sz="1600" i="1" dirty="0" err="1"/>
              <a:t>Taciroglu</a:t>
            </a:r>
            <a:r>
              <a:rPr lang="en-US" sz="1600" i="1" dirty="0"/>
              <a:t> </a:t>
            </a:r>
            <a:r>
              <a:rPr lang="el-GR" sz="1600" i="1" dirty="0" smtClean="0"/>
              <a:t>(</a:t>
            </a:r>
            <a:r>
              <a:rPr lang="en-US" sz="1600" i="1" dirty="0" smtClean="0"/>
              <a:t>2003</a:t>
            </a:r>
            <a:r>
              <a:rPr lang="el-GR" sz="1600" i="1" dirty="0" smtClean="0"/>
              <a:t>),</a:t>
            </a:r>
            <a:r>
              <a:rPr lang="en-US" sz="1600" i="1" dirty="0" smtClean="0"/>
              <a:t> </a:t>
            </a:r>
            <a:r>
              <a:rPr lang="en-US" sz="1600" i="1" dirty="0"/>
              <a:t>Taylor et al. </a:t>
            </a:r>
            <a:r>
              <a:rPr lang="el-GR" sz="1600" i="1" dirty="0" smtClean="0"/>
              <a:t>(</a:t>
            </a:r>
            <a:r>
              <a:rPr lang="en-US" sz="1600" i="1" dirty="0" smtClean="0"/>
              <a:t>2003</a:t>
            </a:r>
            <a:r>
              <a:rPr lang="el-GR" sz="1600" i="1" dirty="0" smtClean="0"/>
              <a:t>),</a:t>
            </a:r>
            <a:r>
              <a:rPr lang="en-US" sz="1600" i="1" dirty="0" smtClean="0"/>
              <a:t> </a:t>
            </a:r>
            <a:r>
              <a:rPr lang="en-US" sz="1600" i="1" dirty="0" err="1"/>
              <a:t>Nukala</a:t>
            </a:r>
            <a:r>
              <a:rPr lang="en-US" sz="1600" i="1" dirty="0"/>
              <a:t> and White (2004</a:t>
            </a:r>
            <a:r>
              <a:rPr lang="en-US" sz="1600" i="1" dirty="0" smtClean="0"/>
              <a:t>)</a:t>
            </a:r>
            <a:r>
              <a:rPr lang="el-GR" sz="1600" i="1" dirty="0" smtClean="0"/>
              <a:t>,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Alemdar</a:t>
            </a:r>
            <a:r>
              <a:rPr lang="en-US" sz="1600" i="1" dirty="0" smtClean="0"/>
              <a:t> </a:t>
            </a:r>
            <a:r>
              <a:rPr lang="en-US" sz="1600" i="1" dirty="0"/>
              <a:t>and White </a:t>
            </a:r>
            <a:r>
              <a:rPr lang="el-GR" sz="1600" i="1" dirty="0" smtClean="0"/>
              <a:t>(</a:t>
            </a:r>
            <a:r>
              <a:rPr lang="en-US" sz="1600" i="1" dirty="0" smtClean="0"/>
              <a:t>2005</a:t>
            </a:r>
            <a:r>
              <a:rPr lang="el-GR" sz="1600" i="1" dirty="0" smtClean="0"/>
              <a:t>),</a:t>
            </a:r>
            <a:r>
              <a:rPr lang="en-US" sz="1600" i="1" dirty="0" smtClean="0"/>
              <a:t> </a:t>
            </a:r>
            <a:r>
              <a:rPr lang="en-US" sz="1600" i="1" dirty="0" err="1"/>
              <a:t>Alsafadie</a:t>
            </a:r>
            <a:r>
              <a:rPr lang="en-US" sz="1600" i="1" dirty="0"/>
              <a:t> et al. </a:t>
            </a:r>
            <a:r>
              <a:rPr lang="el-GR" sz="1600" i="1" dirty="0" smtClean="0"/>
              <a:t>(</a:t>
            </a:r>
            <a:r>
              <a:rPr lang="en-US" sz="1600" i="1" dirty="0" smtClean="0"/>
              <a:t>2011</a:t>
            </a:r>
            <a:r>
              <a:rPr lang="el-GR" sz="1600" i="1" dirty="0" smtClean="0"/>
              <a:t>), </a:t>
            </a:r>
            <a:r>
              <a:rPr lang="en-US" sz="1600" i="1" dirty="0" err="1"/>
              <a:t>Saritas</a:t>
            </a:r>
            <a:r>
              <a:rPr lang="en-US" sz="1600" i="1" dirty="0"/>
              <a:t> and </a:t>
            </a:r>
            <a:r>
              <a:rPr lang="en-US" sz="1600" i="1" dirty="0" err="1"/>
              <a:t>Soydas</a:t>
            </a:r>
            <a:r>
              <a:rPr lang="en-US" sz="1600" i="1" dirty="0"/>
              <a:t> (2012</a:t>
            </a:r>
            <a:r>
              <a:rPr lang="en-US" sz="1600" i="1" dirty="0" smtClean="0"/>
              <a:t>)</a:t>
            </a:r>
            <a:r>
              <a:rPr lang="el-GR" sz="1600" i="1" dirty="0" smtClean="0"/>
              <a:t>,</a:t>
            </a:r>
            <a:r>
              <a:rPr lang="en-US" sz="1600" i="1" dirty="0" smtClean="0"/>
              <a:t> </a:t>
            </a:r>
            <a:r>
              <a:rPr lang="en-US" sz="1600" i="1" dirty="0" err="1"/>
              <a:t>Correia</a:t>
            </a:r>
            <a:r>
              <a:rPr lang="en-US" sz="1600" i="1" dirty="0"/>
              <a:t> et al. </a:t>
            </a:r>
            <a:r>
              <a:rPr lang="el-GR" sz="1600" i="1" dirty="0" smtClean="0"/>
              <a:t>(</a:t>
            </a:r>
            <a:r>
              <a:rPr lang="en-US" sz="1600" i="1" dirty="0" smtClean="0"/>
              <a:t>2015)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42781" y="6525329"/>
            <a:ext cx="2565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Στοιχείο δοκού-υποστυλώματος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24886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2672"/>
            <a:ext cx="9176336" cy="6192656"/>
            <a:chOff x="0" y="332672"/>
            <a:chExt cx="9176336" cy="6192656"/>
          </a:xfrm>
        </p:grpSpPr>
        <p:sp>
          <p:nvSpPr>
            <p:cNvPr id="5" name="Rectangle 4"/>
            <p:cNvSpPr/>
            <p:nvPr/>
          </p:nvSpPr>
          <p:spPr>
            <a:xfrm>
              <a:off x="0" y="332672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7504" y="476672"/>
              <a:ext cx="50694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Στοιχείο δοκού-υποστυλώματος ινών</a:t>
              </a:r>
              <a:endParaRPr lang="el-GR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rot="10800000">
              <a:off x="32336" y="6381328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</p:grpSp>
      <p:pic>
        <p:nvPicPr>
          <p:cNvPr id="8" name="Picture 3" descr="C:\Users\Ilias\Documents\Phd Thesis\text\figures\Chapter 4\fiber represant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986" y="1719000"/>
            <a:ext cx="3845899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9511" y="1031245"/>
            <a:ext cx="525658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n-US" sz="2000" b="1" dirty="0" smtClean="0"/>
              <a:t> </a:t>
            </a:r>
            <a:r>
              <a:rPr lang="el-GR" sz="2000" b="1" dirty="0" smtClean="0"/>
              <a:t>Αριθμητικά βήματα</a:t>
            </a:r>
            <a:endParaRPr lang="en-GB" sz="2000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Επίπεδο ίνας</a:t>
            </a:r>
            <a:endParaRPr lang="en-US" sz="2000" b="1" dirty="0" smtClean="0"/>
          </a:p>
          <a:p>
            <a:pPr marL="1084263" lvl="3" indent="-361950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l-GR" dirty="0"/>
              <a:t>μ</a:t>
            </a:r>
            <a:r>
              <a:rPr lang="el-GR" dirty="0" smtClean="0"/>
              <a:t>ονοαξονικοί νόμοι υλικών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Επίπεδο διατομής</a:t>
            </a:r>
            <a:endParaRPr lang="en-US" sz="2000" b="1" dirty="0"/>
          </a:p>
          <a:p>
            <a:pPr marL="1084263" lvl="3" indent="-36195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Άθροιση τάσεων και εφαπτομενικών μέτρων υλικών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Επίπεδο στοιχείου</a:t>
            </a:r>
            <a:endParaRPr lang="en-US" sz="2000" b="1" dirty="0" smtClean="0"/>
          </a:p>
          <a:p>
            <a:pPr marL="1084263" lvl="3" indent="-3619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l-GR" dirty="0" smtClean="0"/>
              <a:t>Προσδιορισμός της κατάστασης στοιχείου</a:t>
            </a:r>
            <a:r>
              <a:rPr lang="en-US" dirty="0" smtClean="0"/>
              <a:t> </a:t>
            </a:r>
          </a:p>
          <a:p>
            <a:pPr marL="1084263" lvl="3" indent="-36195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Υπολογισμός επικόμβιων δυνάμεων και μητρώου δυσκαμψίας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Επίπεδο κατασκευής</a:t>
            </a:r>
            <a:endParaRPr lang="en-US" sz="2000" b="1" dirty="0" smtClean="0"/>
          </a:p>
          <a:p>
            <a:pPr marL="1065213" lvl="3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l-GR" dirty="0" smtClean="0"/>
              <a:t>Άθροιση εσωτερικών δυνάμεων</a:t>
            </a:r>
            <a:endParaRPr lang="en-US" dirty="0" smtClean="0"/>
          </a:p>
          <a:p>
            <a:pPr marL="1065213" lvl="3" indent="-34290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Έλεγχος ισορροπίας </a:t>
            </a:r>
            <a:r>
              <a:rPr lang="en-US" dirty="0" smtClean="0"/>
              <a:t>(</a:t>
            </a:r>
            <a:r>
              <a:rPr lang="el-GR" dirty="0" smtClean="0"/>
              <a:t>εσωτερικές/εξωτερικές δυνάμεις</a:t>
            </a:r>
            <a:r>
              <a:rPr lang="en-US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294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10800000">
            <a:off x="8574" y="6427055"/>
            <a:ext cx="9144000" cy="72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4578" name="Picture 2" descr="F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2" t="29680" r="26556" b="17392"/>
          <a:stretch>
            <a:fillRect/>
          </a:stretch>
        </p:blipFill>
        <p:spPr bwMode="auto">
          <a:xfrm>
            <a:off x="6542781" y="354178"/>
            <a:ext cx="2565723" cy="221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989029"/>
              </p:ext>
            </p:extLst>
          </p:nvPr>
        </p:nvGraphicFramePr>
        <p:xfrm>
          <a:off x="3366232" y="1304816"/>
          <a:ext cx="1493800" cy="46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4" name="Equation" r:id="rId4" imgW="965160" imgH="291960" progId="Equation.DSMT4">
                  <p:embed/>
                </p:oleObj>
              </mc:Choice>
              <mc:Fallback>
                <p:oleObj name="Equation" r:id="rId4" imgW="96516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6232" y="1304816"/>
                        <a:ext cx="1493800" cy="46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508740"/>
              </p:ext>
            </p:extLst>
          </p:nvPr>
        </p:nvGraphicFramePr>
        <p:xfrm>
          <a:off x="3424102" y="1808864"/>
          <a:ext cx="1435930" cy="3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5" name="Equation" r:id="rId6" imgW="1079280" imgH="291960" progId="Equation.DSMT4">
                  <p:embed/>
                </p:oleObj>
              </mc:Choice>
              <mc:Fallback>
                <p:oleObj name="Equation" r:id="rId6" imgW="107928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102" y="1808864"/>
                        <a:ext cx="1435930" cy="39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488243"/>
              </p:ext>
            </p:extLst>
          </p:nvPr>
        </p:nvGraphicFramePr>
        <p:xfrm>
          <a:off x="3076575" y="2728913"/>
          <a:ext cx="20701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6" name="Equation" r:id="rId8" imgW="1384200" imgH="253800" progId="Equation.DSMT4">
                  <p:embed/>
                </p:oleObj>
              </mc:Choice>
              <mc:Fallback>
                <p:oleObj name="Equation" r:id="rId8" imgW="13842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6575" y="2728913"/>
                        <a:ext cx="2070100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600681"/>
              </p:ext>
            </p:extLst>
          </p:nvPr>
        </p:nvGraphicFramePr>
        <p:xfrm>
          <a:off x="7591946" y="3249613"/>
          <a:ext cx="6524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7" name="Equation" r:id="rId10" imgW="431640" imgH="203040" progId="Equation.DSMT4">
                  <p:embed/>
                </p:oleObj>
              </mc:Choice>
              <mc:Fallback>
                <p:oleObj name="Equation" r:id="rId10" imgW="431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1946" y="3249613"/>
                        <a:ext cx="652462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503425"/>
              </p:ext>
            </p:extLst>
          </p:nvPr>
        </p:nvGraphicFramePr>
        <p:xfrm>
          <a:off x="3059832" y="3212976"/>
          <a:ext cx="15970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8" name="Equation" r:id="rId12" imgW="1104840" imgH="291960" progId="Equation.DSMT4">
                  <p:embed/>
                </p:oleObj>
              </mc:Choice>
              <mc:Fallback>
                <p:oleObj name="Equation" r:id="rId12" imgW="110484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212976"/>
                        <a:ext cx="1597025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365551"/>
              </p:ext>
            </p:extLst>
          </p:nvPr>
        </p:nvGraphicFramePr>
        <p:xfrm>
          <a:off x="3055938" y="3732213"/>
          <a:ext cx="151606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89" name="Equation" r:id="rId14" imgW="1168200" imgH="291960" progId="Equation.DSMT4">
                  <p:embed/>
                </p:oleObj>
              </mc:Choice>
              <mc:Fallback>
                <p:oleObj name="Equation" r:id="rId14" imgW="1168200" imgH="291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5938" y="3732213"/>
                        <a:ext cx="1516062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877804"/>
              </p:ext>
            </p:extLst>
          </p:nvPr>
        </p:nvGraphicFramePr>
        <p:xfrm>
          <a:off x="7569200" y="2784475"/>
          <a:ext cx="136683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0" name="Equation" r:id="rId16" imgW="901440" imgH="203040" progId="Equation.DSMT4">
                  <p:embed/>
                </p:oleObj>
              </mc:Choice>
              <mc:Fallback>
                <p:oleObj name="Equation" r:id="rId16" imgW="9014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9200" y="2784475"/>
                        <a:ext cx="1366838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39763" y="4601071"/>
            <a:ext cx="338455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l-GR" sz="2000" b="1" dirty="0" smtClean="0"/>
              <a:t>Κινηματικές σχέσεις:</a:t>
            </a:r>
            <a:endParaRPr lang="el-GR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39763" y="5407521"/>
            <a:ext cx="34575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-285750">
              <a:buFont typeface="Wingdings" pitchFamily="2" charset="2"/>
              <a:buChar char="Ø"/>
              <a:defRPr/>
            </a:pPr>
            <a:r>
              <a:rPr lang="el-GR" sz="2000" b="1" dirty="0"/>
              <a:t>Ισορροπία διατομής</a:t>
            </a:r>
            <a:r>
              <a:rPr lang="en-US" sz="2000" b="1" dirty="0"/>
              <a:t>: </a:t>
            </a:r>
            <a:endParaRPr lang="el-GR" sz="2000" b="1" dirty="0"/>
          </a:p>
        </p:txBody>
      </p:sp>
      <p:graphicFrame>
        <p:nvGraphicFramePr>
          <p:cNvPr id="20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428955"/>
              </p:ext>
            </p:extLst>
          </p:nvPr>
        </p:nvGraphicFramePr>
        <p:xfrm>
          <a:off x="4191198" y="5373216"/>
          <a:ext cx="441325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1" name="Equation" r:id="rId18" imgW="2565360" imgH="342720" progId="Equation.DSMT4">
                  <p:embed/>
                </p:oleObj>
              </mc:Choice>
              <mc:Fallback>
                <p:oleObj name="Equation" r:id="rId18" imgW="25653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198" y="5373216"/>
                        <a:ext cx="4413250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086791"/>
              </p:ext>
            </p:extLst>
          </p:nvPr>
        </p:nvGraphicFramePr>
        <p:xfrm>
          <a:off x="4211960" y="4816475"/>
          <a:ext cx="22748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2" name="Equation" r:id="rId20" imgW="1320480" imgH="215640" progId="Equation.DSMT4">
                  <p:embed/>
                </p:oleObj>
              </mc:Choice>
              <mc:Fallback>
                <p:oleObj name="Equation" r:id="rId20" imgW="13204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4816475"/>
                        <a:ext cx="2274888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270667"/>
              </p:ext>
            </p:extLst>
          </p:nvPr>
        </p:nvGraphicFramePr>
        <p:xfrm>
          <a:off x="7596336" y="3733800"/>
          <a:ext cx="6921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3" name="Equation" r:id="rId22" imgW="457200" imgH="203040" progId="Equation.DSMT4">
                  <p:embed/>
                </p:oleObj>
              </mc:Choice>
              <mc:Fallback>
                <p:oleObj name="Equation" r:id="rId22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336" y="3733800"/>
                        <a:ext cx="692150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66685"/>
              </p:ext>
            </p:extLst>
          </p:nvPr>
        </p:nvGraphicFramePr>
        <p:xfrm>
          <a:off x="4243462" y="4292600"/>
          <a:ext cx="353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4" name="Equation" r:id="rId24" imgW="2273040" imgH="368280" progId="Equation.DSMT4">
                  <p:embed/>
                </p:oleObj>
              </mc:Choice>
              <mc:Fallback>
                <p:oleObj name="Equation" r:id="rId24" imgW="227304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462" y="4292600"/>
                        <a:ext cx="353060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23528" y="968822"/>
            <a:ext cx="3385617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l-GR" sz="2000" b="1" dirty="0" smtClean="0"/>
              <a:t>Στοιχείο δοκού</a:t>
            </a:r>
            <a:endParaRPr lang="en-US" sz="2000" b="1" dirty="0"/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/>
              <a:t>Ε</a:t>
            </a:r>
            <a:r>
              <a:rPr lang="el-GR" dirty="0" smtClean="0">
                <a:latin typeface="+mn-lt"/>
                <a:cs typeface="+mn-cs"/>
              </a:rPr>
              <a:t>πικόμβιες παραμορφώσεις</a:t>
            </a:r>
            <a:r>
              <a:rPr lang="en-US" dirty="0" smtClean="0">
                <a:latin typeface="+mn-lt"/>
                <a:cs typeface="+mn-cs"/>
              </a:rPr>
              <a:t>:</a:t>
            </a:r>
            <a:endParaRPr lang="en-US" dirty="0">
              <a:latin typeface="+mn-lt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 smtClean="0">
                <a:latin typeface="+mn-lt"/>
                <a:cs typeface="+mn-cs"/>
              </a:rPr>
              <a:t>Επικόμβιες δυνάμεις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l-GR" dirty="0">
              <a:latin typeface="+mn-lt"/>
              <a:cs typeface="+mn-cs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510605"/>
              </p:ext>
            </p:extLst>
          </p:nvPr>
        </p:nvGraphicFramePr>
        <p:xfrm>
          <a:off x="4168775" y="5886450"/>
          <a:ext cx="32353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95" name="Equation" r:id="rId26" imgW="2197080" imgH="393480" progId="Equation.DSMT4">
                  <p:embed/>
                </p:oleObj>
              </mc:Choice>
              <mc:Fallback>
                <p:oleObj name="Equation" r:id="rId26" imgW="219708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8775" y="5886450"/>
                        <a:ext cx="3235325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6" name="Rectangle 25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9" name="TextBox 28"/>
          <p:cNvSpPr txBox="1"/>
          <p:nvPr/>
        </p:nvSpPr>
        <p:spPr>
          <a:xfrm>
            <a:off x="107504" y="47667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Ανάλυση της διατομής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2348880"/>
            <a:ext cx="3385617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l-GR" sz="2000" b="1" dirty="0" smtClean="0"/>
              <a:t>Διατομή</a:t>
            </a:r>
            <a:endParaRPr lang="en-US" sz="2000" b="1" dirty="0"/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 smtClean="0"/>
              <a:t>Μετακινήσεις:</a:t>
            </a:r>
            <a:endParaRPr lang="en-US" dirty="0">
              <a:latin typeface="+mn-lt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 smtClean="0">
                <a:latin typeface="+mn-lt"/>
                <a:cs typeface="+mn-cs"/>
              </a:rPr>
              <a:t>Παραμορφώσεις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l-GR" dirty="0" smtClean="0">
              <a:latin typeface="+mn-lt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l-GR" dirty="0"/>
              <a:t> </a:t>
            </a:r>
            <a:r>
              <a:rPr lang="el-GR" dirty="0" smtClean="0"/>
              <a:t> Εσωτερικές δυνάμεις:</a:t>
            </a:r>
            <a:endParaRPr lang="el-GR" dirty="0">
              <a:latin typeface="+mn-lt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22887" y="2348587"/>
            <a:ext cx="3385617" cy="1800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indent="-1778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l-GR" sz="2000" b="1" dirty="0" smtClean="0"/>
              <a:t>Ίνα</a:t>
            </a:r>
            <a:endParaRPr lang="en-US" sz="2000" b="1" dirty="0"/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 smtClean="0"/>
              <a:t>Μετακινήσεις:</a:t>
            </a:r>
            <a:endParaRPr lang="en-US" dirty="0">
              <a:latin typeface="+mn-lt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dirty="0">
                <a:latin typeface="+mn-lt"/>
                <a:cs typeface="+mn-cs"/>
              </a:rPr>
              <a:t>  </a:t>
            </a:r>
            <a:r>
              <a:rPr lang="el-GR" dirty="0" smtClean="0">
                <a:latin typeface="+mn-lt"/>
                <a:cs typeface="+mn-cs"/>
              </a:rPr>
              <a:t>Παραμόρφωση</a:t>
            </a:r>
            <a:r>
              <a:rPr lang="en-US" dirty="0" smtClean="0">
                <a:latin typeface="+mn-lt"/>
                <a:cs typeface="+mn-cs"/>
              </a:rPr>
              <a:t>: </a:t>
            </a:r>
            <a:endParaRPr lang="el-GR" dirty="0" smtClean="0">
              <a:latin typeface="+mn-lt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l-GR" dirty="0" smtClean="0"/>
              <a:t>  Ορθή τάση:</a:t>
            </a:r>
            <a:endParaRPr lang="el-GR" dirty="0">
              <a:latin typeface="+mn-lt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42781" y="6525329"/>
            <a:ext cx="2565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Στοιχείο δοκού-υποστυλώματος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185628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25289" y="1043444"/>
            <a:ext cx="4158679" cy="466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3000"/>
              </a:spcAft>
              <a:buFont typeface="Wingdings" pitchFamily="2" charset="2"/>
              <a:buChar char="§"/>
              <a:defRPr/>
            </a:pPr>
            <a:r>
              <a:rPr lang="el-GR" b="1" dirty="0" smtClean="0"/>
              <a:t>Συναρτησιακό </a:t>
            </a:r>
            <a:r>
              <a:rPr lang="en-US" b="1" dirty="0" smtClean="0"/>
              <a:t>Hellinger-Reissner</a:t>
            </a:r>
            <a:r>
              <a:rPr lang="el-GR" b="1" dirty="0" smtClean="0"/>
              <a:t>:</a:t>
            </a:r>
            <a:r>
              <a:rPr lang="en-US" b="1" dirty="0" smtClean="0"/>
              <a:t> </a:t>
            </a:r>
            <a:r>
              <a:rPr lang="el-GR" b="1" dirty="0" smtClean="0"/>
              <a:t>Δύο πεδίων</a:t>
            </a:r>
            <a:r>
              <a:rPr lang="en-US" dirty="0" smtClean="0"/>
              <a:t>:</a:t>
            </a:r>
            <a:endParaRPr lang="en-US" dirty="0">
              <a:latin typeface="+mn-lt"/>
              <a:cs typeface="+mn-cs"/>
            </a:endParaRPr>
          </a:p>
          <a:p>
            <a:pPr marL="342900" indent="-342900">
              <a:spcAft>
                <a:spcPts val="36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Συνάρτηση συμπληρωματικής πυκνότητας ενέργειας</a:t>
            </a:r>
            <a:r>
              <a:rPr lang="en-US" dirty="0" smtClean="0"/>
              <a:t>: </a:t>
            </a:r>
            <a:r>
              <a:rPr lang="en-US" i="1" dirty="0" smtClean="0"/>
              <a:t> </a:t>
            </a:r>
            <a:endParaRPr lang="en-US" dirty="0" smtClean="0"/>
          </a:p>
          <a:p>
            <a:pPr marL="342900" indent="-342900" fontAlgn="auto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el-GR" b="1" dirty="0" smtClean="0"/>
              <a:t>Συναρτησιακό </a:t>
            </a:r>
            <a:r>
              <a:rPr lang="en-US" b="1" dirty="0" err="1" smtClean="0"/>
              <a:t>Hellinger-Reissner</a:t>
            </a:r>
            <a:r>
              <a:rPr lang="en-US" b="1" dirty="0" smtClean="0"/>
              <a:t>:</a:t>
            </a:r>
          </a:p>
          <a:p>
            <a:pPr fontAlgn="auto">
              <a:spcBef>
                <a:spcPts val="0"/>
              </a:spcBef>
              <a:spcAft>
                <a:spcPts val="3600"/>
              </a:spcAft>
              <a:defRPr/>
            </a:pPr>
            <a:r>
              <a:rPr lang="en-US" b="1" dirty="0"/>
              <a:t> </a:t>
            </a:r>
            <a:r>
              <a:rPr lang="en-US" b="1" dirty="0" smtClean="0"/>
              <a:t>      </a:t>
            </a:r>
            <a:r>
              <a:rPr lang="en-US" dirty="0" smtClean="0"/>
              <a:t>(</a:t>
            </a:r>
            <a:r>
              <a:rPr lang="el-GR" dirty="0" smtClean="0"/>
              <a:t>σε όρους εσωτερικών δυνάμεων</a:t>
            </a:r>
            <a:r>
              <a:rPr lang="en-US" dirty="0" smtClean="0"/>
              <a:t>)</a:t>
            </a:r>
            <a:endParaRPr lang="en-US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3000"/>
              </a:spcAft>
              <a:buFont typeface="Wingdings" pitchFamily="2" charset="2"/>
              <a:buChar char="§"/>
              <a:defRPr/>
            </a:pPr>
            <a:r>
              <a:rPr lang="el-GR" dirty="0" smtClean="0">
                <a:latin typeface="+mn-lt"/>
                <a:cs typeface="+mn-cs"/>
              </a:rPr>
              <a:t>Στασιμότητα</a:t>
            </a:r>
            <a:r>
              <a:rPr lang="en-US" dirty="0" smtClean="0">
                <a:latin typeface="+mn-lt"/>
                <a:cs typeface="+mn-cs"/>
              </a:rPr>
              <a:t>:  </a:t>
            </a:r>
          </a:p>
          <a:p>
            <a:pPr marL="342900" indent="-342900" fontAlgn="auto">
              <a:spcBef>
                <a:spcPts val="0"/>
              </a:spcBef>
              <a:spcAft>
                <a:spcPts val="30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Εξίσωση ισορροπίας</a:t>
            </a:r>
            <a:r>
              <a:rPr lang="en-US" dirty="0" smtClean="0"/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30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Εξίσωση συμβιβαστότητας</a:t>
            </a:r>
            <a:r>
              <a:rPr lang="en-US" dirty="0" smtClean="0">
                <a:latin typeface="+mn-lt"/>
                <a:cs typeface="+mn-cs"/>
              </a:rPr>
              <a:t>:</a:t>
            </a:r>
          </a:p>
        </p:txBody>
      </p:sp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481604"/>
              </p:ext>
            </p:extLst>
          </p:nvPr>
        </p:nvGraphicFramePr>
        <p:xfrm>
          <a:off x="4060825" y="2852738"/>
          <a:ext cx="43370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6" name="Equation" r:id="rId3" imgW="2869920" imgH="431640" progId="Equation.DSMT4">
                  <p:embed/>
                </p:oleObj>
              </mc:Choice>
              <mc:Fallback>
                <p:oleObj name="Equation" r:id="rId3" imgW="28699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2852738"/>
                        <a:ext cx="433705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62808"/>
              </p:ext>
            </p:extLst>
          </p:nvPr>
        </p:nvGraphicFramePr>
        <p:xfrm>
          <a:off x="2832100" y="3825875"/>
          <a:ext cx="63087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7" name="Equation" r:id="rId5" imgW="4228920" imgH="457200" progId="Equation.DSMT4">
                  <p:embed/>
                </p:oleObj>
              </mc:Choice>
              <mc:Fallback>
                <p:oleObj name="Equation" r:id="rId5" imgW="422892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3825875"/>
                        <a:ext cx="63087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6012160" y="3473519"/>
            <a:ext cx="0" cy="391346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5" name="Rectangle 2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7" name="TextBox 26"/>
          <p:cNvSpPr txBox="1"/>
          <p:nvPr/>
        </p:nvSpPr>
        <p:spPr>
          <a:xfrm>
            <a:off x="107504" y="476672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Ενεργειακή διατύπωση Δύο πεδίων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381709"/>
              </p:ext>
            </p:extLst>
          </p:nvPr>
        </p:nvGraphicFramePr>
        <p:xfrm>
          <a:off x="4257391" y="1052736"/>
          <a:ext cx="366000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8" name="Equation" r:id="rId7" imgW="2323800" imgH="342720" progId="Equation.DSMT4">
                  <p:embed/>
                </p:oleObj>
              </mc:Choice>
              <mc:Fallback>
                <p:oleObj name="Equation" r:id="rId7" imgW="23238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57391" y="1052736"/>
                        <a:ext cx="3660000" cy="54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>
            <a:off x="6228184" y="980728"/>
            <a:ext cx="504000" cy="504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704986"/>
              </p:ext>
            </p:extLst>
          </p:nvPr>
        </p:nvGraphicFramePr>
        <p:xfrm>
          <a:off x="4200882" y="1952896"/>
          <a:ext cx="933518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49" name="Equation" r:id="rId9" imgW="596880" imgH="368280" progId="Equation.DSMT4">
                  <p:embed/>
                </p:oleObj>
              </mc:Choice>
              <mc:Fallback>
                <p:oleObj name="Equation" r:id="rId9" imgW="5968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00882" y="1952896"/>
                        <a:ext cx="933518" cy="57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19263"/>
              </p:ext>
            </p:extLst>
          </p:nvPr>
        </p:nvGraphicFramePr>
        <p:xfrm>
          <a:off x="3923928" y="4401184"/>
          <a:ext cx="3648000" cy="68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0" name="Equation" r:id="rId11" imgW="2438280" imgH="457200" progId="Equation.DSMT4">
                  <p:embed/>
                </p:oleObj>
              </mc:Choice>
              <mc:Fallback>
                <p:oleObj name="Equation" r:id="rId11" imgW="24382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23928" y="4401184"/>
                        <a:ext cx="3648000" cy="68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115080"/>
              </p:ext>
            </p:extLst>
          </p:nvPr>
        </p:nvGraphicFramePr>
        <p:xfrm>
          <a:off x="3888161" y="5265272"/>
          <a:ext cx="2123999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51" name="Equation" r:id="rId13" imgW="1498320" imgH="431640" progId="Equation.DSMT4">
                  <p:embed/>
                </p:oleObj>
              </mc:Choice>
              <mc:Fallback>
                <p:oleObj name="Equation" r:id="rId13" imgW="14983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88161" y="5265272"/>
                        <a:ext cx="2123999" cy="61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542781" y="6525329"/>
            <a:ext cx="2565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Στοιχείο δοκού-υποστυλώματος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21462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1312" y="1151996"/>
            <a:ext cx="73270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defRPr/>
            </a:pPr>
            <a:r>
              <a:rPr lang="el-GR" b="1" dirty="0" smtClean="0"/>
              <a:t>Πειραματική διάταξη </a:t>
            </a:r>
            <a:r>
              <a:rPr lang="en-US" b="1" dirty="0" err="1" smtClean="0"/>
              <a:t>Ghannoum</a:t>
            </a:r>
            <a:r>
              <a:rPr lang="en-US" b="1" dirty="0" smtClean="0"/>
              <a:t> </a:t>
            </a:r>
            <a:r>
              <a:rPr lang="en-US" b="1" dirty="0"/>
              <a:t>and </a:t>
            </a:r>
            <a:r>
              <a:rPr lang="en-US" b="1" dirty="0" err="1"/>
              <a:t>Moehle</a:t>
            </a:r>
            <a:r>
              <a:rPr lang="en-US" b="1" dirty="0"/>
              <a:t> </a:t>
            </a:r>
            <a:r>
              <a:rPr lang="el-GR" b="1" dirty="0" smtClean="0"/>
              <a:t>(</a:t>
            </a:r>
            <a:r>
              <a:rPr lang="en-US" b="1" dirty="0" smtClean="0"/>
              <a:t>2008</a:t>
            </a:r>
            <a:r>
              <a:rPr lang="en-US" b="1" dirty="0"/>
              <a:t>, </a:t>
            </a:r>
            <a:r>
              <a:rPr lang="en-US" b="1" dirty="0" smtClean="0"/>
              <a:t>2012</a:t>
            </a:r>
            <a:r>
              <a:rPr lang="en-GB" b="1" dirty="0" smtClean="0"/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8" name="TextBox 7"/>
          <p:cNvSpPr txBox="1"/>
          <p:nvPr/>
        </p:nvSpPr>
        <p:spPr>
          <a:xfrm>
            <a:off x="107504" y="476672"/>
            <a:ext cx="91450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Αριθμητικό παράδειγμα </a:t>
            </a:r>
            <a:r>
              <a:rPr lang="en-GB" dirty="0" smtClean="0"/>
              <a:t>(</a:t>
            </a:r>
            <a:r>
              <a:rPr lang="el-GR" smtClean="0"/>
              <a:t>Τριώροφο </a:t>
            </a:r>
            <a:r>
              <a:rPr lang="el-GR" dirty="0" smtClean="0"/>
              <a:t>πλαίσιο, τριών ανοιγμάτων υποβαλλόμενο σε 			                                                          σεισμική επιτάχυνση βάσης</a:t>
            </a:r>
            <a:r>
              <a:rPr lang="en-GB" dirty="0" smtClean="0"/>
              <a:t>)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66562" name="Picture 2" descr="C:\Users\Ilias\Documents\Phd Thesis\Presentation\figures\frame_figu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21328"/>
            <a:ext cx="6127704" cy="48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228184" y="1780361"/>
            <a:ext cx="3384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smtClean="0">
                <a:cs typeface="Times New Roman" pitchFamily="18" charset="0"/>
              </a:rPr>
              <a:t>f</a:t>
            </a:r>
            <a:r>
              <a:rPr lang="en-US" i="1" baseline="-25000" dirty="0" smtClean="0">
                <a:cs typeface="Times New Roman" pitchFamily="18" charset="0"/>
              </a:rPr>
              <a:t>c</a:t>
            </a:r>
            <a:r>
              <a:rPr lang="en-US" i="1" dirty="0" smtClean="0">
                <a:cs typeface="Times New Roman" pitchFamily="18" charset="0"/>
              </a:rPr>
              <a:t>=24.6 MPa </a:t>
            </a: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err="1" smtClean="0">
                <a:cs typeface="Times New Roman" pitchFamily="18" charset="0"/>
              </a:rPr>
              <a:t>f</a:t>
            </a:r>
            <a:r>
              <a:rPr lang="en-US" i="1" baseline="-25000" dirty="0" err="1" smtClean="0">
                <a:cs typeface="Times New Roman" pitchFamily="18" charset="0"/>
              </a:rPr>
              <a:t>y</a:t>
            </a:r>
            <a:r>
              <a:rPr lang="en-US" i="1" dirty="0" smtClean="0">
                <a:cs typeface="Times New Roman" pitchFamily="18" charset="0"/>
              </a:rPr>
              <a:t>=475 MPa </a:t>
            </a: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smtClean="0">
                <a:cs typeface="Times New Roman" pitchFamily="18" charset="0"/>
              </a:rPr>
              <a:t>L/D=10 (</a:t>
            </a:r>
            <a:r>
              <a:rPr lang="el-GR" i="1" dirty="0" smtClean="0">
                <a:cs typeface="Times New Roman" pitchFamily="18" charset="0"/>
              </a:rPr>
              <a:t>παλαιότερα υποστυλώματα</a:t>
            </a:r>
            <a:r>
              <a:rPr lang="en-US" i="1" dirty="0" smtClean="0">
                <a:cs typeface="Times New Roman" pitchFamily="18" charset="0"/>
              </a:rPr>
              <a:t>)</a:t>
            </a: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smtClean="0">
                <a:cs typeface="Times New Roman" pitchFamily="18" charset="0"/>
              </a:rPr>
              <a:t>G=16.67 KN/m</a:t>
            </a: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smtClean="0">
                <a:cs typeface="Times New Roman" pitchFamily="18" charset="0"/>
              </a:rPr>
              <a:t>T</a:t>
            </a:r>
            <a:r>
              <a:rPr lang="en-US" i="1" baseline="-25000" dirty="0" smtClean="0">
                <a:cs typeface="Times New Roman" pitchFamily="18" charset="0"/>
              </a:rPr>
              <a:t>1</a:t>
            </a:r>
            <a:r>
              <a:rPr lang="en-US" i="1" dirty="0" smtClean="0">
                <a:cs typeface="Times New Roman" pitchFamily="18" charset="0"/>
              </a:rPr>
              <a:t>=0.34 sec</a:t>
            </a: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n-US" i="1" dirty="0" err="1" smtClean="0">
                <a:cs typeface="Times New Roman" pitchFamily="18" charset="0"/>
              </a:rPr>
              <a:t>K</a:t>
            </a:r>
            <a:r>
              <a:rPr lang="en-US" i="1" baseline="-25000" dirty="0" err="1" smtClean="0">
                <a:cs typeface="Times New Roman" pitchFamily="18" charset="0"/>
              </a:rPr>
              <a:t>spring</a:t>
            </a:r>
            <a:r>
              <a:rPr lang="en-US" i="1" dirty="0" smtClean="0">
                <a:cs typeface="Times New Roman" pitchFamily="18" charset="0"/>
              </a:rPr>
              <a:t>=6500 </a:t>
            </a:r>
            <a:r>
              <a:rPr lang="en-US" i="1" dirty="0" err="1" smtClean="0">
                <a:cs typeface="Times New Roman" pitchFamily="18" charset="0"/>
              </a:rPr>
              <a:t>KNm</a:t>
            </a:r>
            <a:r>
              <a:rPr lang="en-US" i="1" dirty="0" smtClean="0">
                <a:cs typeface="Times New Roman" pitchFamily="18" charset="0"/>
              </a:rPr>
              <a:t>/rad</a:t>
            </a:r>
            <a:endParaRPr lang="el-GR" i="1" dirty="0" smtClean="0">
              <a:cs typeface="Times New Roman" pitchFamily="18" charset="0"/>
            </a:endParaRPr>
          </a:p>
          <a:p>
            <a:pPr marL="800100" lvl="1" indent="-34290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el-GR" i="1" dirty="0" smtClean="0">
                <a:cs typeface="Times New Roman" pitchFamily="18" charset="0"/>
              </a:rPr>
              <a:t>Επίλυση με μέθοδο </a:t>
            </a:r>
            <a:r>
              <a:rPr lang="en-US" i="1" dirty="0" err="1" smtClean="0">
                <a:cs typeface="Times New Roman" pitchFamily="18" charset="0"/>
              </a:rPr>
              <a:t>Newmark</a:t>
            </a:r>
            <a:r>
              <a:rPr lang="en-US" i="1" dirty="0" smtClean="0">
                <a:cs typeface="Times New Roman" pitchFamily="18" charset="0"/>
              </a:rPr>
              <a:t> (</a:t>
            </a:r>
            <a:r>
              <a:rPr lang="el-GR" i="1" dirty="0" smtClean="0">
                <a:cs typeface="Times New Roman" pitchFamily="18" charset="0"/>
              </a:rPr>
              <a:t>β=0.25, γ=0.50</a:t>
            </a:r>
            <a:r>
              <a:rPr lang="en-US" i="1" dirty="0" smtClean="0">
                <a:cs typeface="Times New Roman" pitchFamily="18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7563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8" name="Rectangle 7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67586" name="Picture 2" descr="C:\Users\Ilias\Documents\Phd Thesis\Presentation\figures\ground motio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38"/>
          <a:stretch/>
        </p:blipFill>
        <p:spPr bwMode="auto">
          <a:xfrm>
            <a:off x="3825943" y="1124744"/>
            <a:ext cx="5066537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C:\Users\Ilias\Documents\Phd Thesis\Presentation\figures\spectr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948" y="3789040"/>
            <a:ext cx="4811093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Σεισμική ένταση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289" y="1340768"/>
            <a:ext cx="3582615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Σεισμός Χιλής 1985,</a:t>
            </a:r>
            <a:r>
              <a:rPr lang="en-US" dirty="0" smtClean="0"/>
              <a:t> (</a:t>
            </a:r>
            <a:r>
              <a:rPr lang="el-GR" dirty="0" smtClean="0"/>
              <a:t>Σταθμός, </a:t>
            </a:r>
            <a:r>
              <a:rPr lang="en-US" dirty="0" err="1" smtClean="0"/>
              <a:t>Llolleo</a:t>
            </a:r>
            <a:r>
              <a:rPr lang="el-GR" dirty="0" smtClean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n-US" dirty="0" smtClean="0"/>
              <a:t> </a:t>
            </a:r>
            <a:r>
              <a:rPr lang="el-GR" dirty="0" smtClean="0"/>
              <a:t>Συντελεστής κλιμάκωσης </a:t>
            </a:r>
            <a:r>
              <a:rPr lang="el-GR" i="1" dirty="0" smtClean="0"/>
              <a:t>4.06</a:t>
            </a:r>
            <a:endParaRPr lang="en-US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25289" y="4214118"/>
            <a:ext cx="3582615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Ελαστικό φάσμα </a:t>
            </a:r>
            <a:r>
              <a:rPr lang="en-US" dirty="0" smtClean="0"/>
              <a:t>EC8-1</a:t>
            </a:r>
            <a:endParaRPr lang="el-GR" dirty="0" smtClean="0"/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n-US" dirty="0" smtClean="0"/>
              <a:t> </a:t>
            </a:r>
            <a:r>
              <a:rPr lang="el-GR" dirty="0" smtClean="0"/>
              <a:t>α</a:t>
            </a:r>
            <a:r>
              <a:rPr lang="en-US" baseline="-25000" dirty="0" smtClean="0"/>
              <a:t>g</a:t>
            </a:r>
            <a:r>
              <a:rPr lang="en-US" dirty="0" smtClean="0"/>
              <a:t>=0.53g, </a:t>
            </a:r>
            <a:r>
              <a:rPr lang="el-GR" dirty="0" smtClean="0"/>
              <a:t>πιθανότητα εμφάνισης </a:t>
            </a:r>
            <a:r>
              <a:rPr lang="en-US" dirty="0" smtClean="0"/>
              <a:t>1%/50 </a:t>
            </a:r>
            <a:r>
              <a:rPr lang="el-GR" dirty="0" smtClean="0"/>
              <a:t>χρόνια</a:t>
            </a:r>
            <a:endParaRPr lang="en-US" i="1" baseline="-25000" dirty="0"/>
          </a:p>
        </p:txBody>
      </p:sp>
    </p:spTree>
    <p:extLst>
      <p:ext uri="{BB962C8B-B14F-4D97-AF65-F5344CB8AC3E}">
        <p14:creationId xmlns:p14="http://schemas.microsoft.com/office/powerpoint/2010/main" val="368532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6" y="1123950"/>
            <a:ext cx="4703762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271838"/>
            <a:ext cx="24368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684213" y="4064000"/>
          <a:ext cx="23764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Equation" r:id="rId5" imgW="1422400" imgH="279400" progId="Equation.DSMT4">
                  <p:embed/>
                </p:oleObj>
              </mc:Choice>
              <mc:Fallback>
                <p:oleObj name="Equation" r:id="rId5" imgW="1422400" imgH="279400" progId="Equation.DSMT4">
                  <p:embed/>
                  <p:pic>
                    <p:nvPicPr>
                      <p:cNvPr id="327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064000"/>
                        <a:ext cx="2376487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5419725" y="3330575"/>
            <a:ext cx="3529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όπου</a:t>
            </a:r>
            <a:r>
              <a:rPr lang="en-US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l-GR" sz="2000" dirty="0">
                <a:latin typeface="Times New Roman" panose="02020603050405020304" pitchFamily="18" charset="0"/>
                <a:cs typeface="Arial" panose="020B0604020202020204" pitchFamily="34" charset="0"/>
              </a:rPr>
              <a:t>k </a:t>
            </a:r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σταθερά ελατηρίου</a:t>
            </a:r>
            <a:endParaRPr lang="en-US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23" name="Rectangle 8"/>
          <p:cNvSpPr>
            <a:spLocks noChangeArrowheads="1"/>
          </p:cNvSpPr>
          <p:nvPr/>
        </p:nvSpPr>
        <p:spPr bwMode="auto">
          <a:xfrm>
            <a:off x="0" y="29972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714375" y="4595813"/>
          <a:ext cx="4500563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2" name="Equation" r:id="rId7" imgW="2540000" imgH="533400" progId="Equation.DSMT4">
                  <p:embed/>
                </p:oleObj>
              </mc:Choice>
              <mc:Fallback>
                <p:oleObj name="Equation" r:id="rId7" imgW="2540000" imgH="533400" progId="Equation.DSMT4">
                  <p:embed/>
                  <p:pic>
                    <p:nvPicPr>
                      <p:cNvPr id="3277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5" y="4595813"/>
                        <a:ext cx="4500563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553200" y="4511787"/>
            <a:ext cx="183549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Κανόνας ροής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Flow </a:t>
            </a:r>
            <a:r>
              <a:rPr lang="en-US" altLang="el-GR" sz="2000" dirty="0">
                <a:latin typeface="Times New Roman" panose="02020603050405020304" pitchFamily="18" charset="0"/>
                <a:cs typeface="Arial" panose="020B0604020202020204" pitchFamily="34" charset="0"/>
              </a:rPr>
              <a:t>rule</a:t>
            </a:r>
            <a:endParaRPr lang="el-GR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6020958" y="4008656"/>
            <a:ext cx="2736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Διαρροή -</a:t>
            </a:r>
            <a:r>
              <a:rPr lang="en-US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Yield </a:t>
            </a:r>
            <a:r>
              <a:rPr lang="en-US" altLang="el-GR" sz="2000" dirty="0">
                <a:latin typeface="Times New Roman" panose="02020603050405020304" pitchFamily="18" charset="0"/>
                <a:cs typeface="Arial" panose="020B0604020202020204" pitchFamily="34" charset="0"/>
              </a:rPr>
              <a:t>Function</a:t>
            </a:r>
            <a:endParaRPr lang="el-GR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27" name="Rectangle 12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1795463" y="5637213"/>
          <a:ext cx="2457450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3" name="Equation" r:id="rId9" imgW="1638300" imgH="279400" progId="Equation.DSMT4">
                  <p:embed/>
                </p:oleObj>
              </mc:Choice>
              <mc:Fallback>
                <p:oleObj name="Equation" r:id="rId9" imgW="1638300" imgH="279400" progId="Equation.DSMT4">
                  <p:embed/>
                  <p:pic>
                    <p:nvPicPr>
                      <p:cNvPr id="3278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463" y="5637213"/>
                        <a:ext cx="2457450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611188" y="5648325"/>
            <a:ext cx="792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όταν</a:t>
            </a:r>
            <a:endParaRPr lang="el-GR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6035675" y="5576888"/>
            <a:ext cx="30241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l-GR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Συνθήκη Συνέπειας </a:t>
            </a:r>
            <a:r>
              <a:rPr lang="en-US" altLang="el-GR" sz="20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Consistency </a:t>
            </a:r>
            <a:r>
              <a:rPr lang="en-US" altLang="el-GR" sz="2000" dirty="0">
                <a:latin typeface="Times New Roman" panose="02020603050405020304" pitchFamily="18" charset="0"/>
                <a:cs typeface="Arial" panose="020B0604020202020204" pitchFamily="34" charset="0"/>
              </a:rPr>
              <a:t>Condition</a:t>
            </a:r>
            <a:endParaRPr lang="el-GR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231" name="Text Box 16"/>
          <p:cNvSpPr txBox="1">
            <a:spLocks noChangeArrowheads="1"/>
          </p:cNvSpPr>
          <p:nvPr/>
        </p:nvSpPr>
        <p:spPr bwMode="auto">
          <a:xfrm>
            <a:off x="6325818" y="1113549"/>
            <a:ext cx="24479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l-GR" altLang="el-GR" dirty="0" smtClean="0">
              <a:cs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l-GR" dirty="0" smtClean="0">
                <a:cs typeface="Arial" panose="020B0604020202020204" pitchFamily="34" charset="0"/>
              </a:rPr>
              <a:t>F(t), u(t)</a:t>
            </a:r>
          </a:p>
          <a:p>
            <a:pPr eaLnBrk="1" hangingPunct="1">
              <a:spcBef>
                <a:spcPct val="50000"/>
              </a:spcBef>
            </a:pPr>
            <a:r>
              <a:rPr lang="el-GR" altLang="el-GR" dirty="0" smtClean="0">
                <a:cs typeface="Arial" panose="020B0604020202020204" pitchFamily="34" charset="0"/>
              </a:rPr>
              <a:t>Ελαστικό – Απολύτως Πλαστικό σύστημα</a:t>
            </a:r>
            <a:endParaRPr lang="el-GR" altLang="el-GR" dirty="0">
              <a:cs typeface="Arial" panose="020B0604020202020204" pitchFamily="34" charset="0"/>
            </a:endParaRPr>
          </a:p>
        </p:txBody>
      </p:sp>
      <p:sp>
        <p:nvSpPr>
          <p:cNvPr id="9232" name="TextBox 16"/>
          <p:cNvSpPr txBox="1">
            <a:spLocks noChangeArrowheads="1"/>
          </p:cNvSpPr>
          <p:nvPr/>
        </p:nvSpPr>
        <p:spPr bwMode="auto">
          <a:xfrm>
            <a:off x="1547813" y="500063"/>
            <a:ext cx="5145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l-GR" altLang="el-GR" sz="2800" dirty="0" smtClean="0">
                <a:solidFill>
                  <a:srgbClr val="000000"/>
                </a:solidFill>
              </a:rPr>
              <a:t>Μονοδιάστατη Πλαστικότητα</a:t>
            </a:r>
            <a:endParaRPr lang="el-GR" altLang="el-GR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8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8" grpId="0"/>
      <p:bldP spid="32779" grpId="0"/>
      <p:bldP spid="32782" grpId="0"/>
      <p:bldP spid="327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Rectangle 6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68610" name="Picture 2" descr="C:\Users\Ilias\Documents\Phd Thesis\Presentation\figures\drif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828" y="951310"/>
            <a:ext cx="5245668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Σύγκριση σε καθολικά μεγέθη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289" y="1271076"/>
            <a:ext cx="3582615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Ταύτιση ελαστικής απόκρισης</a:t>
            </a:r>
          </a:p>
          <a:p>
            <a:pPr marL="355600" indent="-3556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1</a:t>
            </a:r>
            <a:r>
              <a:rPr lang="el-GR" baseline="30000" dirty="0" smtClean="0"/>
              <a:t>η</a:t>
            </a:r>
            <a:r>
              <a:rPr lang="el-GR" dirty="0" smtClean="0"/>
              <a:t> συμβατική διαρροή στο υποστύλωμα Β1 στα </a:t>
            </a:r>
            <a:r>
              <a:rPr lang="el-GR" i="1" dirty="0" smtClean="0"/>
              <a:t>13 </a:t>
            </a:r>
            <a:r>
              <a:rPr lang="en-US" i="1" dirty="0" smtClean="0"/>
              <a:t>sec</a:t>
            </a:r>
            <a:endParaRPr lang="en-US" i="1" dirty="0"/>
          </a:p>
          <a:p>
            <a:pPr marL="355600" indent="-3556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Σημαντικές βλάβες στο υποστύλωμα Β1 στα </a:t>
            </a:r>
            <a:r>
              <a:rPr lang="el-GR" i="1" dirty="0" smtClean="0"/>
              <a:t>22</a:t>
            </a:r>
            <a:r>
              <a:rPr lang="en-US" i="1" dirty="0" smtClean="0"/>
              <a:t> sec</a:t>
            </a:r>
          </a:p>
          <a:p>
            <a:pPr marL="355600" indent="-3556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Μεγιστη σχετική μετακίνηση 1</a:t>
            </a:r>
            <a:r>
              <a:rPr lang="el-GR" baseline="30000" dirty="0" smtClean="0"/>
              <a:t>ου</a:t>
            </a:r>
            <a:r>
              <a:rPr lang="el-GR" dirty="0" smtClean="0"/>
              <a:t> ορόφου: 5%</a:t>
            </a:r>
          </a:p>
          <a:p>
            <a:pPr marL="355600" indent="-3556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Ικανοποιητική σύγκριση σε όρους μετακινήσεων</a:t>
            </a:r>
          </a:p>
          <a:p>
            <a:pPr marL="355600" indent="-3556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Υπερεκτίμηση της τέμνουσας βάσης</a:t>
            </a:r>
            <a:endParaRPr lang="en-US" dirty="0" smtClean="0"/>
          </a:p>
        </p:txBody>
      </p:sp>
      <p:pic>
        <p:nvPicPr>
          <p:cNvPr id="70659" name="Picture 3" descr="E:\Phd Thesis\Presentation\figures\base_shea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520770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97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Rectangle 6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69635" name="Picture 3" descr="C:\Users\Ilias\Documents\Phd Thesis\text\figures\Chapter 5\example 3\drift_shear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" t="4321" r="2403" b="3469"/>
          <a:stretch/>
        </p:blipFill>
        <p:spPr bwMode="auto">
          <a:xfrm>
            <a:off x="3923928" y="1053056"/>
            <a:ext cx="4899043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E:\Phd Thesis\text\figures\chapter 5\example 3\A1_B1_bottom_chord_rotatio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960" y="4148800"/>
            <a:ext cx="6120000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25289" y="1271076"/>
            <a:ext cx="3582615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Φαινόμενα ρυθμού επιβολής έντασης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Υπερκτίμηση της παραμένουσας αντοχής έπειτα από την αστοχία του Β1</a:t>
            </a:r>
          </a:p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Ολίσθηση στην αγκύρωση στη βάση. Αύξηση γωνιών στροφής χορδής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Σύγκριση σε επίπεδο μελών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62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Αστοχία υποστυλώματος Β1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5" name="Peer_fram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3696" r="13325"/>
          <a:stretch/>
        </p:blipFill>
        <p:spPr>
          <a:xfrm>
            <a:off x="1769662" y="1269000"/>
            <a:ext cx="5604676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6" name="Picture 2" descr="C:\Users\Ilias\Documents\Phd Thesis\text\figures\Chapter 5\example 3\B1_history_failur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6"/>
          <a:stretch/>
        </p:blipFill>
        <p:spPr bwMode="auto">
          <a:xfrm>
            <a:off x="5231621" y="938337"/>
            <a:ext cx="3433285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25288" y="1331476"/>
            <a:ext cx="4734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Αρχική διαρροή διαμήκων ράβδων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289" y="2348880"/>
            <a:ext cx="47347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Άνοιγμα ευδιάκριτων κεκλιμένων ρωγμών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289" y="3284984"/>
            <a:ext cx="47347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Άνοιγμα χιαστί ρωγμών και εμφάνιση της μέγιστης απαιτούμενης πλαστιμότητας   (</a:t>
            </a:r>
            <a:r>
              <a:rPr lang="el-GR" i="1" dirty="0" smtClean="0"/>
              <a:t>φ=-0.37</a:t>
            </a:r>
            <a:r>
              <a:rPr lang="el-GR" dirty="0" smtClean="0"/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5289" y="4499828"/>
            <a:ext cx="47347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Αποφλοίωση επικάλυψης και έναρξης λυγισμού ράβδων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5289" y="5446965"/>
            <a:ext cx="42306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Πλήρης αστοχία και αποδιοργάνωση της διατομής με έντονο το φαινόμενο του λυγισμού ράβδων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Αστοχία υποστυλώματος Β1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5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Αστοχία υποστυλώματος Β1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0898" name="Picture 2" descr="E:\Phd Thesis\Presentation\figures\axial loads, columns C1,B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212" y="3717312"/>
            <a:ext cx="521028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899" name="Picture 3" descr="E:\Phd Thesis\Presentation\figures\rebar_up_B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855" y="908720"/>
            <a:ext cx="4398997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25289" y="1271076"/>
            <a:ext cx="35826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Βρόχος ράβδων υποστυλώματος Β1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5289" y="3801814"/>
            <a:ext cx="35826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§"/>
              <a:defRPr/>
            </a:pPr>
            <a:r>
              <a:rPr lang="el-GR" dirty="0" smtClean="0"/>
              <a:t>Απώλεια μέρους της αξονικής φέρουσας ικανότητας του  υποστυλώματος Β1 έπειτα από την αστοχία</a:t>
            </a:r>
          </a:p>
        </p:txBody>
      </p:sp>
    </p:spTree>
    <p:extLst>
      <p:ext uri="{BB962C8B-B14F-4D97-AF65-F5344CB8AC3E}">
        <p14:creationId xmlns:p14="http://schemas.microsoft.com/office/powerpoint/2010/main" val="234790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Υπολογισμοί κατά 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EC8-3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71682" name="Picture 2" descr="C:\Users\Ilias\Documents\Phd Thesis\text\figures\Chapter 5\example 3\M-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6833728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Αριθμητικά παραδείγματα</a:t>
            </a:r>
            <a:endParaRPr lang="el-GR" sz="14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923927"/>
              </p:ext>
            </p:extLst>
          </p:nvPr>
        </p:nvGraphicFramePr>
        <p:xfrm>
          <a:off x="7236296" y="1353064"/>
          <a:ext cx="1728000" cy="1643888"/>
        </p:xfrm>
        <a:graphic>
          <a:graphicData uri="http://schemas.openxmlformats.org/drawingml/2006/table">
            <a:tbl>
              <a:tblPr/>
              <a:tblGrid>
                <a:gridCol w="8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Column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US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Capacity ratio (</a:t>
                      </a:r>
                      <a:r>
                        <a:rPr lang="el-GR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λ)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A1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1.91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B1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1.44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1.25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b="1" spc="2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D1</a:t>
                      </a:r>
                      <a:endParaRPr lang="el-GR" sz="1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s-ES_tradnl" sz="1400" spc="2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1.73</a:t>
                      </a:r>
                      <a:endParaRPr lang="el-GR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236296" y="2132856"/>
            <a:ext cx="1728192" cy="2880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0" name="Rectangle 9"/>
          <p:cNvSpPr/>
          <p:nvPr/>
        </p:nvSpPr>
        <p:spPr>
          <a:xfrm>
            <a:off x="7236296" y="1844824"/>
            <a:ext cx="1728192" cy="2880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7822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9" name="TextBox 8"/>
          <p:cNvSpPr txBox="1"/>
          <p:nvPr/>
        </p:nvSpPr>
        <p:spPr>
          <a:xfrm>
            <a:off x="6948264" y="6525329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Συμπεράσματα</a:t>
            </a:r>
            <a:endParaRPr lang="el-GR" sz="1400" i="1" dirty="0"/>
          </a:p>
        </p:txBody>
      </p:sp>
      <p:sp>
        <p:nvSpPr>
          <p:cNvPr id="10" name="Rectangle 9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107504" y="476672"/>
            <a:ext cx="9145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Συμπεράσματα</a:t>
            </a:r>
            <a:endParaRPr lang="en-GB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052736"/>
            <a:ext cx="856895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dirty="0" smtClean="0"/>
              <a:t>Δυνατή η Ανάπτυξη λείων προσομοιωμάτων χάλυβα και σκυροδέματος σύμφωνα με τη θεωρία πλαστικότητας και μηχανικής των βλαβών</a:t>
            </a:r>
            <a:r>
              <a:rPr lang="en-US" dirty="0"/>
              <a:t> </a:t>
            </a:r>
            <a:r>
              <a:rPr lang="el-GR" dirty="0" smtClean="0"/>
              <a:t>και πρόσθετων φαινομενολογικών προσθηκών.</a:t>
            </a:r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dirty="0"/>
              <a:t>Γίνεται απευθείας υπολογισμός των τάσεων και του εφαπτομενικού μέτρου των υλικών χωρίς την υιοθέτηση τεχνικών </a:t>
            </a:r>
            <a:r>
              <a:rPr lang="el-GR" dirty="0" err="1" smtClean="0"/>
              <a:t>πρόλεξης</a:t>
            </a:r>
            <a:r>
              <a:rPr lang="el-GR" dirty="0" smtClean="0"/>
              <a:t>-διόρθωσης</a:t>
            </a:r>
            <a:r>
              <a:rPr lang="en-US" dirty="0"/>
              <a:t> </a:t>
            </a:r>
            <a:r>
              <a:rPr lang="el-GR" dirty="0" smtClean="0"/>
              <a:t>με επίλυση πρόσθετων πρωτοβάθμιων μη-γραμμικών διαφορικών εξισώσεων.</a:t>
            </a:r>
            <a:endParaRPr lang="el-GR" dirty="0"/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dirty="0" smtClean="0"/>
              <a:t>Τα λεία προσομοιώματα δύνανται να ενσωματωθούν σε στοιχείο δοκού-υποστυλώματος - </a:t>
            </a:r>
            <a:r>
              <a:rPr lang="en-US" dirty="0" smtClean="0"/>
              <a:t>fiber beam model</a:t>
            </a:r>
            <a:r>
              <a:rPr lang="el-GR" dirty="0" smtClean="0"/>
              <a:t>.</a:t>
            </a:r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dirty="0" smtClean="0"/>
              <a:t>Αντιμετωπίζεται η περίπτωση ανελαστικού λυγισμού ράβδων οπλισμού.</a:t>
            </a:r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dirty="0" smtClean="0"/>
              <a:t>Το υπολογιστικό κόστος σημαντικά μικρότερο. </a:t>
            </a:r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endParaRPr lang="el-GR" dirty="0" smtClean="0"/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r>
              <a:rPr lang="el-GR" i="1" dirty="0" smtClean="0"/>
              <a:t>Η λεία καταστατική θεώρηση επεκτείνεται σε </a:t>
            </a:r>
            <a:r>
              <a:rPr lang="el-GR" i="1" dirty="0" err="1" smtClean="0"/>
              <a:t>διδιάστατα</a:t>
            </a:r>
            <a:r>
              <a:rPr lang="el-GR" i="1" dirty="0" smtClean="0"/>
              <a:t> προβλήματα πλακών και κελυφών με αντίστοιχη ομαλοποίηση των </a:t>
            </a:r>
            <a:r>
              <a:rPr lang="el-GR" i="1" dirty="0" err="1" smtClean="0"/>
              <a:t>τανυστών</a:t>
            </a:r>
            <a:r>
              <a:rPr lang="el-GR" i="1" dirty="0" smtClean="0"/>
              <a:t> των τάσεων και παραμορφώσεων</a:t>
            </a:r>
          </a:p>
          <a:p>
            <a:pPr indent="-342900">
              <a:spcAft>
                <a:spcPts val="600"/>
              </a:spcAft>
              <a:buFont typeface="Wingdings" pitchFamily="2" charset="2"/>
              <a:buChar char="§"/>
            </a:pPr>
            <a:endParaRPr lang="el-GR" dirty="0" smtClean="0"/>
          </a:p>
          <a:p>
            <a:pPr marL="342900" indent="-342900">
              <a:spcAft>
                <a:spcPts val="2400"/>
              </a:spcAft>
              <a:buFont typeface="Wingdings" pitchFamily="2" charset="2"/>
              <a:buChar char="§"/>
            </a:pPr>
            <a:endParaRPr lang="el-GR" dirty="0" smtClean="0"/>
          </a:p>
        </p:txBody>
      </p:sp>
    </p:spTree>
    <p:extLst>
      <p:ext uri="{BB962C8B-B14F-4D97-AF65-F5344CB8AC3E}">
        <p14:creationId xmlns:p14="http://schemas.microsoft.com/office/powerpoint/2010/main" val="420678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31640" y="3136613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b="1" i="1" dirty="0" smtClean="0">
                <a:solidFill>
                  <a:schemeClr val="accent5">
                    <a:lumMod val="75000"/>
                  </a:schemeClr>
                </a:solidFill>
              </a:rPr>
              <a:t>Ευχαριστώ για την προσοχή σας</a:t>
            </a:r>
            <a:endParaRPr lang="el-GR" sz="32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9" name="Rectangle 8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4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5522913"/>
            <a:ext cx="2519363" cy="549275"/>
          </a:xfrm>
          <a:prstGeom prst="rect">
            <a:avLst/>
          </a:prstGeom>
          <a:solidFill>
            <a:srgbClr val="FFCC99"/>
          </a:solidFill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34801"/>
              </p:ext>
            </p:extLst>
          </p:nvPr>
        </p:nvGraphicFramePr>
        <p:xfrm>
          <a:off x="876074" y="1954232"/>
          <a:ext cx="1800225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8" name="Equation" r:id="rId4" imgW="1002865" imgH="291973" progId="Equation.DSMT4">
                  <p:embed/>
                </p:oleObj>
              </mc:Choice>
              <mc:Fallback>
                <p:oleObj name="Equation" r:id="rId4" imgW="1002865" imgH="291973" progId="Equation.DSMT4">
                  <p:embed/>
                  <p:pic>
                    <p:nvPicPr>
                      <p:cNvPr id="337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074" y="1954232"/>
                        <a:ext cx="1800225" cy="531813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380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043737"/>
              </p:ext>
            </p:extLst>
          </p:nvPr>
        </p:nvGraphicFramePr>
        <p:xfrm>
          <a:off x="3010694" y="2060848"/>
          <a:ext cx="122555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9" name="Equation" r:id="rId6" imgW="698500" imgH="228600" progId="Equation.DSMT4">
                  <p:embed/>
                </p:oleObj>
              </mc:Choice>
              <mc:Fallback>
                <p:oleObj name="Equation" r:id="rId6" imgW="698500" imgH="228600" progId="Equation.DSMT4">
                  <p:embed/>
                  <p:pic>
                    <p:nvPicPr>
                      <p:cNvPr id="338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0694" y="2060848"/>
                        <a:ext cx="1225550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14525"/>
              </p:ext>
            </p:extLst>
          </p:nvPr>
        </p:nvGraphicFramePr>
        <p:xfrm>
          <a:off x="4464844" y="1889239"/>
          <a:ext cx="363696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0" name="Equation" r:id="rId8" imgW="2324100" imgH="495300" progId="Equation.DSMT4">
                  <p:embed/>
                </p:oleObj>
              </mc:Choice>
              <mc:Fallback>
                <p:oleObj name="Equation" r:id="rId8" imgW="2324100" imgH="495300" progId="Equation.DSMT4">
                  <p:embed/>
                  <p:pic>
                    <p:nvPicPr>
                      <p:cNvPr id="3380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844" y="1889239"/>
                        <a:ext cx="3636963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0" y="30908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38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320053"/>
              </p:ext>
            </p:extLst>
          </p:nvPr>
        </p:nvGraphicFramePr>
        <p:xfrm>
          <a:off x="3943351" y="2934495"/>
          <a:ext cx="4373562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1" name="Equation" r:id="rId10" imgW="2794000" imgH="952500" progId="Equation.DSMT4">
                  <p:embed/>
                </p:oleObj>
              </mc:Choice>
              <mc:Fallback>
                <p:oleObj name="Equation" r:id="rId10" imgW="2794000" imgH="952500" progId="Equation.DSMT4">
                  <p:embed/>
                  <p:pic>
                    <p:nvPicPr>
                      <p:cNvPr id="338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351" y="2934495"/>
                        <a:ext cx="4373562" cy="149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0" y="3271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l-GR" altLang="el-GR"/>
          </a:p>
        </p:txBody>
      </p:sp>
      <p:graphicFrame>
        <p:nvGraphicFramePr>
          <p:cNvPr id="33805" name="Object 13"/>
          <p:cNvGraphicFramePr>
            <a:graphicFrameLocks noChangeAspect="1"/>
          </p:cNvGraphicFramePr>
          <p:nvPr/>
        </p:nvGraphicFramePr>
        <p:xfrm>
          <a:off x="900113" y="4514850"/>
          <a:ext cx="625951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2" name="Equation" r:id="rId12" imgW="3670300" imgH="317500" progId="Equation.DSMT4">
                  <p:embed/>
                </p:oleObj>
              </mc:Choice>
              <mc:Fallback>
                <p:oleObj name="Equation" r:id="rId12" imgW="3670300" imgH="317500" progId="Equation.DSMT4">
                  <p:embed/>
                  <p:pic>
                    <p:nvPicPr>
                      <p:cNvPr id="3380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4514850"/>
                        <a:ext cx="6259512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5219700" y="5594350"/>
            <a:ext cx="30972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l-GR" sz="2000" dirty="0">
                <a:latin typeface="Times New Roman" panose="02020603050405020304" pitchFamily="18" charset="0"/>
                <a:cs typeface="Arial" panose="020B0604020202020204" pitchFamily="34" charset="0"/>
              </a:rPr>
              <a:t>Ideal Plasticity in rate form</a:t>
            </a:r>
            <a:endParaRPr lang="el-GR" altLang="el-GR" sz="20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979712" y="3363119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l-GR" sz="2400" dirty="0">
                <a:latin typeface="Times New Roman" panose="02020603050405020304" pitchFamily="18" charset="0"/>
                <a:cs typeface="Arial" panose="020B0604020202020204" pitchFamily="34" charset="0"/>
              </a:rPr>
              <a:t>For every </a:t>
            </a:r>
            <a:r>
              <a:rPr lang="el-GR" altLang="el-GR" sz="2400" dirty="0">
                <a:latin typeface="Times New Roman" panose="02020603050405020304" pitchFamily="18" charset="0"/>
                <a:cs typeface="Arial" panose="020B0604020202020204" pitchFamily="34" charset="0"/>
              </a:rPr>
              <a:t>λ</a:t>
            </a:r>
          </a:p>
        </p:txBody>
      </p:sp>
      <p:sp>
        <p:nvSpPr>
          <p:cNvPr id="10255" name="TextBox 16"/>
          <p:cNvSpPr txBox="1">
            <a:spLocks noChangeArrowheads="1"/>
          </p:cNvSpPr>
          <p:nvPr/>
        </p:nvSpPr>
        <p:spPr bwMode="auto">
          <a:xfrm>
            <a:off x="1357313" y="500063"/>
            <a:ext cx="6215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l-GR" altLang="el-GR" sz="2800" dirty="0" smtClean="0">
                <a:solidFill>
                  <a:srgbClr val="000000"/>
                </a:solidFill>
              </a:rPr>
              <a:t>Από τη Μονοδιάστατη Πλαστικότητα στο Υστερητικό Προσομοίωμα</a:t>
            </a:r>
            <a:endParaRPr lang="el-GR" altLang="el-GR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04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/>
      <p:bldP spid="338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68313" y="1617663"/>
            <a:ext cx="77041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95300" indent="-4953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el-GR" altLang="el-GR" sz="2600" dirty="0" smtClean="0">
                <a:latin typeface="Times New Roman" panose="02020603050405020304" pitchFamily="18" charset="0"/>
              </a:rPr>
              <a:t>Περαιτέρω Γενίκευση</a:t>
            </a:r>
            <a:endParaRPr lang="en-US" altLang="el-GR" sz="2600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endParaRPr lang="en-US" altLang="el-GR" sz="2600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v"/>
            </a:pPr>
            <a:endParaRPr lang="en-US" altLang="el-GR" dirty="0">
              <a:latin typeface="Times New Roman" panose="02020603050405020304" pitchFamily="18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6625"/>
            <a:ext cx="122555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979613" y="2495550"/>
            <a:ext cx="15113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el-GR" sz="2200">
                <a:latin typeface="Times New Roman" panose="02020603050405020304" pitchFamily="18" charset="0"/>
              </a:rPr>
              <a:t>(Smooth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el-GR" sz="2200">
                <a:latin typeface="Times New Roman" panose="02020603050405020304" pitchFamily="18" charset="0"/>
              </a:rPr>
              <a:t>Yielding)</a:t>
            </a:r>
            <a:r>
              <a:rPr lang="en-US" altLang="el-GR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3348038" y="2351088"/>
          <a:ext cx="3455987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7" name="Equation" r:id="rId4" imgW="1841500" imgH="393700" progId="Equation.DSMT4">
                  <p:embed/>
                </p:oleObj>
              </mc:Choice>
              <mc:Fallback>
                <p:oleObj name="Equation" r:id="rId4" imgW="1841500" imgH="393700" progId="Equation.DSMT4">
                  <p:embed/>
                  <p:pic>
                    <p:nvPicPr>
                      <p:cNvPr id="348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2351088"/>
                        <a:ext cx="3455987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7019925" y="2495550"/>
            <a:ext cx="16557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el-GR" sz="2200">
                <a:latin typeface="Times New Roman" panose="02020603050405020304" pitchFamily="18" charset="0"/>
              </a:rPr>
              <a:t>(Unloading) </a:t>
            </a:r>
          </a:p>
        </p:txBody>
      </p:sp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827088" y="3648075"/>
          <a:ext cx="194468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8" name="Equation" r:id="rId6" imgW="1130300" imgH="228600" progId="Equation.DSMT4">
                  <p:embed/>
                </p:oleObj>
              </mc:Choice>
              <mc:Fallback>
                <p:oleObj name="Equation" r:id="rId6" imgW="1130300" imgH="228600" progId="Equation.DSMT4">
                  <p:embed/>
                  <p:pic>
                    <p:nvPicPr>
                      <p:cNvPr id="348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3648075"/>
                        <a:ext cx="1944687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3276600" y="3503613"/>
          <a:ext cx="482441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59" name="Equation" r:id="rId8" imgW="2603500" imgH="393700" progId="Equation.DSMT4">
                  <p:embed/>
                </p:oleObj>
              </mc:Choice>
              <mc:Fallback>
                <p:oleObj name="Equation" r:id="rId8" imgW="2603500" imgH="393700" progId="Equation.DSMT4">
                  <p:embed/>
                  <p:pic>
                    <p:nvPicPr>
                      <p:cNvPr id="3482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503613"/>
                        <a:ext cx="482441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827088" y="4367213"/>
          <a:ext cx="39957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60" name="Equation" r:id="rId10" imgW="2222500" imgH="558800" progId="Equation.DSMT4">
                  <p:embed/>
                </p:oleObj>
              </mc:Choice>
              <mc:Fallback>
                <p:oleObj name="Equation" r:id="rId10" imgW="2222500" imgH="558800" progId="Equation.DSMT4">
                  <p:embed/>
                  <p:pic>
                    <p:nvPicPr>
                      <p:cNvPr id="3482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367213"/>
                        <a:ext cx="3995737" cy="1012825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9525">
                        <a:solidFill>
                          <a:schemeClr val="hlink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/>
        </p:nvGraphicFramePr>
        <p:xfrm>
          <a:off x="5292725" y="4656138"/>
          <a:ext cx="1042988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61" name="Equation" r:id="rId12" imgW="596641" imgH="203112" progId="Equation.DSMT4">
                  <p:embed/>
                </p:oleObj>
              </mc:Choice>
              <mc:Fallback>
                <p:oleObj name="Equation" r:id="rId12" imgW="596641" imgH="203112" progId="Equation.DSMT4">
                  <p:embed/>
                  <p:pic>
                    <p:nvPicPr>
                      <p:cNvPr id="348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4656138"/>
                        <a:ext cx="1042988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6659563" y="4656138"/>
            <a:ext cx="20161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el-GR" sz="2200">
                <a:latin typeface="Times New Roman" panose="02020603050405020304" pitchFamily="18" charset="0"/>
              </a:rPr>
              <a:t>(To satisfy the Yield Condition)</a:t>
            </a:r>
            <a:r>
              <a:rPr lang="en-US" altLang="el-GR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187450" y="5807075"/>
            <a:ext cx="3240088" cy="376238"/>
          </a:xfrm>
          <a:prstGeom prst="rect">
            <a:avLst/>
          </a:prstGeom>
          <a:solidFill>
            <a:srgbClr val="CCFFCC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l-GR">
                <a:cs typeface="Arial" panose="020B0604020202020204" pitchFamily="34" charset="0"/>
              </a:rPr>
              <a:t>Bouc-Wen Hysteretic Model</a:t>
            </a:r>
            <a:endParaRPr lang="el-GR" altLang="el-GR">
              <a:cs typeface="Arial" panose="020B0604020202020204" pitchFamily="34" charset="0"/>
            </a:endParaRPr>
          </a:p>
        </p:txBody>
      </p:sp>
      <p:sp>
        <p:nvSpPr>
          <p:cNvPr id="11277" name="TextBox 13"/>
          <p:cNvSpPr txBox="1">
            <a:spLocks noChangeArrowheads="1"/>
          </p:cNvSpPr>
          <p:nvPr/>
        </p:nvSpPr>
        <p:spPr bwMode="auto">
          <a:xfrm>
            <a:off x="1357313" y="500063"/>
            <a:ext cx="6215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l-GR" altLang="el-GR" sz="2800" dirty="0">
                <a:solidFill>
                  <a:srgbClr val="000000"/>
                </a:solidFill>
              </a:rPr>
              <a:t>Από τη Μονοδιάστατη Πλαστικότητα στο Υστερητικό </a:t>
            </a:r>
            <a:r>
              <a:rPr lang="el-GR" altLang="el-GR" sz="2800" dirty="0" smtClean="0">
                <a:solidFill>
                  <a:srgbClr val="000000"/>
                </a:solidFill>
              </a:rPr>
              <a:t>Προσομοίωμα-συν.</a:t>
            </a:r>
            <a:endParaRPr lang="el-GR" altLang="el-GR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4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3" grpId="0"/>
      <p:bldP spid="34828" grpId="0"/>
      <p:bldP spid="348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7" name="Rectangle 6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8674" name="Picture 2" descr="C:\Users\Ilias\Documents\Phd Thesis\text\figures\Chapter 1\lumped model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2" t="56951" r="20711" b="4271"/>
          <a:stretch/>
        </p:blipFill>
        <p:spPr bwMode="auto">
          <a:xfrm>
            <a:off x="107504" y="1959223"/>
            <a:ext cx="3256840" cy="162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Ilias\Documents\Phd Thesis\text\figures\Chapter 4\fiber represantati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7" y="1809080"/>
            <a:ext cx="2631409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1560" y="1064930"/>
            <a:ext cx="20882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  <a:defRPr/>
            </a:pPr>
            <a:r>
              <a:rPr lang="el-GR" sz="2000" b="1" dirty="0"/>
              <a:t>Σ</a:t>
            </a:r>
            <a:r>
              <a:rPr lang="el-GR" sz="2000" b="1" dirty="0" smtClean="0"/>
              <a:t>υγκεντρωμένης πλαστικότητας</a:t>
            </a:r>
            <a:endParaRPr lang="en-GB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563888" y="1064930"/>
            <a:ext cx="23762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  <a:defRPr/>
            </a:pPr>
            <a:r>
              <a:rPr lang="el-GR" sz="2000" b="1" dirty="0" smtClean="0"/>
              <a:t>Κατανεμημένης πλαστικότητας</a:t>
            </a:r>
            <a:endParaRPr lang="en-GB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732240" y="1055057"/>
            <a:ext cx="22322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Aft>
                <a:spcPts val="1800"/>
              </a:spcAft>
              <a:defRPr/>
            </a:pPr>
            <a:r>
              <a:rPr lang="el-GR" sz="2000" b="1" dirty="0" smtClean="0"/>
              <a:t>Λεπτομερή ΠΣ</a:t>
            </a:r>
            <a:endParaRPr lang="en-GB" sz="2000" dirty="0"/>
          </a:p>
        </p:txBody>
      </p:sp>
      <p:pic>
        <p:nvPicPr>
          <p:cNvPr id="28676" name="Picture 4" descr="C:\Users\Ilias\Documents\Phd Thesis\Presentation\figures\DIAN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7" t="8321" r="45707" b="3568"/>
          <a:stretch/>
        </p:blipFill>
        <p:spPr bwMode="auto">
          <a:xfrm rot="3499955">
            <a:off x="7544263" y="1027015"/>
            <a:ext cx="500789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5496" y="3852554"/>
            <a:ext cx="302433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Πλαστικές αρθρώσεις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Επιφάνεια διαρροής, πλαστική ροή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Δεδομένες συνθήκες φόρτισης</a:t>
            </a:r>
            <a:endParaRPr lang="en-GB" dirty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Δυσκολία στην περιγραφή αλληλεπίδρασης Μ-Ν</a:t>
            </a:r>
            <a:endParaRPr lang="en-GB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3275855" y="3852554"/>
            <a:ext cx="3238349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Διακριτοποίηση ινών</a:t>
            </a:r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Αυτόματη προσομοίωση αλληλεπίδρασης Μ-Ν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Μονοαξονικοί καταστατικοί νόμοι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Αδυναμία στην περιγραφή φαινομένων 3</a:t>
            </a:r>
            <a:r>
              <a:rPr lang="en-US" dirty="0" smtClean="0"/>
              <a:t>D </a:t>
            </a:r>
            <a:endParaRPr lang="en-GB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167844" y="1599223"/>
            <a:ext cx="0" cy="4746321"/>
          </a:xfrm>
          <a:prstGeom prst="line">
            <a:avLst/>
          </a:prstGeom>
          <a:effectLst>
            <a:outerShdw blurRad="50800" dist="50800" dir="5400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44209" y="3861048"/>
            <a:ext cx="273212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dirty="0" smtClean="0"/>
              <a:t>3D </a:t>
            </a:r>
            <a:r>
              <a:rPr lang="el-GR" dirty="0" smtClean="0"/>
              <a:t>ΠΣ με ενσωματωμένο στοιχείο ράβδου οπλισμού</a:t>
            </a:r>
            <a:r>
              <a:rPr lang="en-GB" dirty="0" smtClean="0"/>
              <a:t> </a:t>
            </a:r>
            <a:endParaRPr lang="el-GR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Υψηλή ακρίβεια</a:t>
            </a:r>
            <a:endParaRPr lang="en-GB" dirty="0" smtClean="0"/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Αριθμητικές αστάθειες</a:t>
            </a:r>
          </a:p>
          <a:p>
            <a:pPr marL="180975" lvl="2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Υπολογιστικό κόστος</a:t>
            </a:r>
            <a:endParaRPr lang="en-US" dirty="0" smtClean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6372200" y="1628800"/>
            <a:ext cx="0" cy="4746321"/>
          </a:xfrm>
          <a:prstGeom prst="line">
            <a:avLst/>
          </a:prstGeom>
          <a:effectLst>
            <a:outerShdw blurRad="50800" dist="50800" dir="5400000" algn="ctr" rotWithShape="0">
              <a:srgbClr val="000000">
                <a:alpha val="8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956376" y="6525329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Εισαγωγή</a:t>
            </a:r>
            <a:endParaRPr lang="el-GR" sz="14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7504" y="47667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Προσομοιώματα Ραβδωτών Μελών Οπλισμένου Σκυροδέματος</a:t>
            </a:r>
            <a:endParaRPr lang="el-G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32672"/>
            <a:ext cx="9176336" cy="6192656"/>
            <a:chOff x="0" y="332672"/>
            <a:chExt cx="9176336" cy="6192656"/>
          </a:xfrm>
        </p:grpSpPr>
        <p:sp>
          <p:nvSpPr>
            <p:cNvPr id="4" name="Rectangle 3"/>
            <p:cNvSpPr/>
            <p:nvPr/>
          </p:nvSpPr>
          <p:spPr>
            <a:xfrm>
              <a:off x="0" y="332672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504" y="476672"/>
              <a:ext cx="475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Προσομοίωση ινών</a:t>
              </a:r>
              <a:endParaRPr lang="el-GR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rot="10800000">
              <a:off x="32336" y="6381328"/>
              <a:ext cx="9144000" cy="144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100000">
                  <a:schemeClr val="accent1">
                    <a:lumMod val="0"/>
                    <a:lumOff val="100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l-GR"/>
            </a:p>
          </p:txBody>
        </p:sp>
      </p:grpSp>
      <p:pic>
        <p:nvPicPr>
          <p:cNvPr id="9" name="Picture 3" descr="C:\Users\Ilias\Documents\Phd Thesis\text\figures\Chapter 4\fiber represant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986" y="1719000"/>
            <a:ext cx="3845899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79511" y="1031245"/>
            <a:ext cx="525658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800"/>
              </a:spcAft>
              <a:buFont typeface="Wingdings" pitchFamily="2" charset="2"/>
              <a:buChar char="§"/>
              <a:defRPr/>
            </a:pPr>
            <a:r>
              <a:rPr lang="en-US" sz="2000" b="1" dirty="0" smtClean="0"/>
              <a:t> </a:t>
            </a:r>
            <a:r>
              <a:rPr lang="el-GR" sz="2000" b="1" dirty="0" smtClean="0"/>
              <a:t>Αριθμητικά βήματα</a:t>
            </a:r>
            <a:endParaRPr lang="en-GB" sz="2000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σε Επίπεδο ίνας</a:t>
            </a:r>
            <a:endParaRPr lang="en-US" sz="2000" b="1" dirty="0" smtClean="0"/>
          </a:p>
          <a:p>
            <a:pPr marL="1084263" lvl="3" indent="-361950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el-GR" dirty="0" err="1" smtClean="0"/>
              <a:t>Μονοαξονικοί</a:t>
            </a:r>
            <a:r>
              <a:rPr lang="el-GR" dirty="0" smtClean="0"/>
              <a:t> νόμοι υλικών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σε Επίπεδο διατομής</a:t>
            </a:r>
            <a:endParaRPr lang="en-US" sz="2000" b="1" dirty="0"/>
          </a:p>
          <a:p>
            <a:pPr marL="1084263" lvl="3" indent="-36195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Άθροιση τάσεων και εφαπτομενικών μέτρων υλικών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σε Επίπεδο στοιχείου</a:t>
            </a:r>
            <a:endParaRPr lang="en-US" sz="2000" b="1" dirty="0" smtClean="0"/>
          </a:p>
          <a:p>
            <a:pPr marL="1084263" lvl="3" indent="-3619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l-GR" dirty="0" smtClean="0"/>
              <a:t>Προσδιορισμός της κατάστασης στοιχείου</a:t>
            </a:r>
            <a:r>
              <a:rPr lang="en-US" dirty="0" smtClean="0"/>
              <a:t> </a:t>
            </a:r>
          </a:p>
          <a:p>
            <a:pPr marL="1084263" lvl="3" indent="-36195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Υπολογισμός επικόμβιων δυνάμεων και μητρώου δυσκαμψίας</a:t>
            </a:r>
            <a:endParaRPr lang="el-GR" dirty="0"/>
          </a:p>
          <a:p>
            <a:pPr marL="627063" lvl="2" indent="-361950">
              <a:buFont typeface="Wingdings" pitchFamily="2" charset="2"/>
              <a:buChar char="Ø"/>
              <a:defRPr/>
            </a:pPr>
            <a:r>
              <a:rPr lang="el-GR" sz="2000" b="1" dirty="0" smtClean="0"/>
              <a:t>σε Επίπεδο κατασκευής</a:t>
            </a:r>
            <a:endParaRPr lang="en-US" sz="2000" b="1" dirty="0" smtClean="0"/>
          </a:p>
          <a:p>
            <a:pPr marL="1065213" lvl="3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l-GR" dirty="0" smtClean="0"/>
              <a:t>Άθροιση εσωτερικών δυνάμεων</a:t>
            </a:r>
            <a:endParaRPr lang="en-US" dirty="0" smtClean="0"/>
          </a:p>
          <a:p>
            <a:pPr marL="1065213" lvl="3" indent="-342900">
              <a:spcBef>
                <a:spcPts val="60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el-GR" dirty="0" smtClean="0"/>
              <a:t>Έλεγχος ισορροπίας </a:t>
            </a:r>
            <a:r>
              <a:rPr lang="en-US" dirty="0" smtClean="0"/>
              <a:t>(</a:t>
            </a:r>
            <a:r>
              <a:rPr lang="el-GR" dirty="0" smtClean="0"/>
              <a:t>εσωτερικές/εξωτερικές δυνάμεις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7956376" y="6525329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Εισαγωγή</a:t>
            </a:r>
            <a:endParaRPr lang="el-GR" sz="1400" i="1" dirty="0"/>
          </a:p>
        </p:txBody>
      </p:sp>
    </p:spTree>
    <p:extLst>
      <p:ext uri="{BB962C8B-B14F-4D97-AF65-F5344CB8AC3E}">
        <p14:creationId xmlns:p14="http://schemas.microsoft.com/office/powerpoint/2010/main" val="360632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32672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5" name="Rectangle 4"/>
          <p:cNvSpPr/>
          <p:nvPr/>
        </p:nvSpPr>
        <p:spPr>
          <a:xfrm rot="10800000">
            <a:off x="32336" y="6381328"/>
            <a:ext cx="9144000" cy="144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6156176" y="6525329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1400" i="1" dirty="0" smtClean="0"/>
              <a:t>Προσομοίωμα ράβδων οπλισμού</a:t>
            </a:r>
            <a:endParaRPr lang="el-GR" sz="1400" i="1" dirty="0"/>
          </a:p>
        </p:txBody>
      </p:sp>
      <p:pic>
        <p:nvPicPr>
          <p:cNvPr id="28674" name="Picture 2" descr="C:\Users\Ilias\Documents\Phd Thesis\Presentation\figures\steel_gener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837072"/>
            <a:ext cx="5316331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476672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dirty="0" smtClean="0">
                <a:solidFill>
                  <a:schemeClr val="accent5">
                    <a:lumMod val="75000"/>
                  </a:schemeClr>
                </a:solidFill>
              </a:rPr>
              <a:t>Μη-γραμμική συμπεριφορά χάλυβα</a:t>
            </a:r>
            <a:endParaRPr lang="el-G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8520" y="1192103"/>
            <a:ext cx="3960440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Μονοτονική φόρτιση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Ελαστική περιοχή</a:t>
            </a:r>
            <a:endParaRPr lang="en-US" dirty="0" smtClean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Πλατό – </a:t>
            </a:r>
            <a:r>
              <a:rPr lang="en-US" dirty="0" smtClean="0"/>
              <a:t>plateau </a:t>
            </a:r>
            <a:r>
              <a:rPr lang="el-GR" dirty="0" smtClean="0"/>
              <a:t>διαρροής</a:t>
            </a:r>
            <a:endParaRPr lang="en-US" dirty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Περιοχή κράτυνσης</a:t>
            </a:r>
            <a:endParaRPr lang="en-US" dirty="0"/>
          </a:p>
          <a:p>
            <a:pPr marL="893763" lvl="3" indent="-35083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el-GR" dirty="0" smtClean="0"/>
              <a:t>Περιοχή αρνητικής δυσκαμψίας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-108520" y="3933056"/>
            <a:ext cx="8712968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lvl="2" indent="-180975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  <a:defRPr/>
            </a:pPr>
            <a:r>
              <a:rPr lang="en-US" b="1" dirty="0" smtClean="0"/>
              <a:t> </a:t>
            </a:r>
            <a:r>
              <a:rPr lang="el-GR" b="1" dirty="0" smtClean="0"/>
              <a:t>Μονοαξονικά αναλυτικά προμοιώματα χάλυβα</a:t>
            </a:r>
            <a:endParaRPr lang="en-US" dirty="0" smtClean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smtClean="0"/>
              <a:t>Menegotto-Pinto (1973), Dodd </a:t>
            </a:r>
            <a:r>
              <a:rPr lang="en-US" sz="1600" i="1" dirty="0"/>
              <a:t>and </a:t>
            </a:r>
            <a:r>
              <a:rPr lang="en-US" sz="1600" i="1" dirty="0" err="1" smtClean="0"/>
              <a:t>Restrepo</a:t>
            </a:r>
            <a:r>
              <a:rPr lang="en-US" sz="1600" i="1" dirty="0" smtClean="0"/>
              <a:t>-Posada (1995)</a:t>
            </a:r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Balan</a:t>
            </a:r>
            <a:r>
              <a:rPr lang="en-US" sz="1600" i="1" dirty="0"/>
              <a:t> et al. </a:t>
            </a:r>
            <a:r>
              <a:rPr lang="en-US" sz="1600" i="1" dirty="0" smtClean="0"/>
              <a:t>(1998), </a:t>
            </a:r>
            <a:endParaRPr lang="el-GR" sz="1600" i="1" dirty="0" smtClean="0"/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 smtClean="0"/>
              <a:t>Monti-Nuti</a:t>
            </a:r>
            <a:r>
              <a:rPr lang="en-US" sz="1600" i="1" dirty="0" smtClean="0"/>
              <a:t>  (1992),</a:t>
            </a:r>
            <a:r>
              <a:rPr lang="el-GR" sz="1600" i="1" dirty="0" smtClean="0"/>
              <a:t> </a:t>
            </a:r>
            <a:r>
              <a:rPr lang="en-US" sz="1600" i="1" dirty="0" err="1" smtClean="0"/>
              <a:t>Dhakal</a:t>
            </a:r>
            <a:r>
              <a:rPr lang="en-US" sz="1600" i="1" dirty="0" smtClean="0"/>
              <a:t> </a:t>
            </a:r>
            <a:r>
              <a:rPr lang="en-US" sz="1600" i="1" dirty="0"/>
              <a:t>and </a:t>
            </a:r>
            <a:r>
              <a:rPr lang="en-US" sz="1600" i="1" dirty="0" err="1"/>
              <a:t>Maekawa</a:t>
            </a:r>
            <a:r>
              <a:rPr lang="en-US" sz="1600" i="1" dirty="0"/>
              <a:t> </a:t>
            </a:r>
            <a:r>
              <a:rPr lang="en-US" sz="1600" i="1" dirty="0" smtClean="0"/>
              <a:t> (2002)</a:t>
            </a:r>
          </a:p>
          <a:p>
            <a:pPr marL="542925"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600" i="1" dirty="0" err="1"/>
              <a:t>Kunnath</a:t>
            </a:r>
            <a:r>
              <a:rPr lang="en-US" sz="1600" i="1" dirty="0"/>
              <a:t> et al. (</a:t>
            </a:r>
            <a:r>
              <a:rPr lang="en-US" sz="1600" i="1" dirty="0" smtClean="0"/>
              <a:t>2009), </a:t>
            </a:r>
            <a:r>
              <a:rPr lang="en-US" sz="1600" i="1" dirty="0"/>
              <a:t>Kim and </a:t>
            </a:r>
            <a:r>
              <a:rPr lang="en-US" sz="1600" i="1" dirty="0" err="1"/>
              <a:t>Koutromanos</a:t>
            </a:r>
            <a:r>
              <a:rPr lang="en-US" sz="1600" i="1" dirty="0"/>
              <a:t> (2016)</a:t>
            </a:r>
          </a:p>
        </p:txBody>
      </p:sp>
    </p:spTree>
    <p:extLst>
      <p:ext uri="{BB962C8B-B14F-4D97-AF65-F5344CB8AC3E}">
        <p14:creationId xmlns:p14="http://schemas.microsoft.com/office/powerpoint/2010/main" val="244428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10044</TotalTime>
  <Words>1738</Words>
  <Application>Microsoft Office PowerPoint</Application>
  <PresentationFormat>On-screen Show (4:3)</PresentationFormat>
  <Paragraphs>509</Paragraphs>
  <Slides>47</Slides>
  <Notes>1</Notes>
  <HiddenSlides>0</HiddenSlides>
  <MMClips>3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Calibri</vt:lpstr>
      <vt:lpstr>Times New Roman</vt:lpstr>
      <vt:lpstr>Wingdings</vt:lpstr>
      <vt:lpstr>Office Theme</vt:lpstr>
      <vt:lpstr>Equation</vt:lpstr>
      <vt:lpstr>PowerPoint Presentation</vt:lpstr>
      <vt:lpstr>PowerPoint Presentation</vt:lpstr>
      <vt:lpstr>Πολυγραμμικό Προσομοίωμα Takeda (τουλάχιστον 16 κανόνες καθορίζουν την ανακύκλιση)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Ilias</dc:creator>
  <cp:lastModifiedBy>Vlasis Koumousis</cp:lastModifiedBy>
  <cp:revision>355</cp:revision>
  <dcterms:created xsi:type="dcterms:W3CDTF">2015-07-10T06:53:21Z</dcterms:created>
  <dcterms:modified xsi:type="dcterms:W3CDTF">2019-10-13T16:25:51Z</dcterms:modified>
</cp:coreProperties>
</file>